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 id="2147483722" r:id="rId4"/>
    <p:sldMasterId id="2147483734" r:id="rId5"/>
    <p:sldMasterId id="2147483746" r:id="rId6"/>
    <p:sldMasterId id="2147483758" r:id="rId7"/>
    <p:sldMasterId id="2147483770" r:id="rId8"/>
    <p:sldMasterId id="2147483782" r:id="rId9"/>
    <p:sldMasterId id="2147483795" r:id="rId10"/>
    <p:sldMasterId id="2147483808" r:id="rId11"/>
    <p:sldMasterId id="2147483821" r:id="rId12"/>
    <p:sldMasterId id="2147483833" r:id="rId13"/>
    <p:sldMasterId id="2147483846" r:id="rId14"/>
  </p:sldMasterIdLst>
  <p:notesMasterIdLst>
    <p:notesMasterId r:id="rId46"/>
  </p:notesMasterIdLst>
  <p:sldIdLst>
    <p:sldId id="256" r:id="rId15"/>
    <p:sldId id="320" r:id="rId16"/>
    <p:sldId id="311" r:id="rId17"/>
    <p:sldId id="312" r:id="rId18"/>
    <p:sldId id="310" r:id="rId19"/>
    <p:sldId id="313" r:id="rId20"/>
    <p:sldId id="314" r:id="rId21"/>
    <p:sldId id="315" r:id="rId22"/>
    <p:sldId id="269" r:id="rId23"/>
    <p:sldId id="280" r:id="rId24"/>
    <p:sldId id="289" r:id="rId25"/>
    <p:sldId id="321" r:id="rId26"/>
    <p:sldId id="294" r:id="rId27"/>
    <p:sldId id="290" r:id="rId28"/>
    <p:sldId id="316" r:id="rId29"/>
    <p:sldId id="291" r:id="rId30"/>
    <p:sldId id="292" r:id="rId31"/>
    <p:sldId id="322" r:id="rId32"/>
    <p:sldId id="293" r:id="rId33"/>
    <p:sldId id="317" r:id="rId34"/>
    <p:sldId id="281" r:id="rId35"/>
    <p:sldId id="279" r:id="rId36"/>
    <p:sldId id="283" r:id="rId37"/>
    <p:sldId id="285" r:id="rId38"/>
    <p:sldId id="318" r:id="rId39"/>
    <p:sldId id="323" r:id="rId40"/>
    <p:sldId id="319" r:id="rId41"/>
    <p:sldId id="286" r:id="rId42"/>
    <p:sldId id="288" r:id="rId43"/>
    <p:sldId id="287" r:id="rId44"/>
    <p:sldId id="277" r:id="rId4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85" autoAdjust="0"/>
  </p:normalViewPr>
  <p:slideViewPr>
    <p:cSldViewPr>
      <p:cViewPr>
        <p:scale>
          <a:sx n="69" d="100"/>
          <a:sy n="69" d="100"/>
        </p:scale>
        <p:origin x="-826" y="1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F26D-3A1A-46DF-84AC-3CA20C5EB330}"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59C3-8C0C-42AB-B94D-E639377026BC}" type="slidenum">
              <a:rPr lang="en-US" smtClean="0"/>
              <a:t>‹#›</a:t>
            </a:fld>
            <a:endParaRPr lang="en-US"/>
          </a:p>
        </p:txBody>
      </p:sp>
    </p:spTree>
    <p:extLst>
      <p:ext uri="{BB962C8B-B14F-4D97-AF65-F5344CB8AC3E}">
        <p14:creationId xmlns:p14="http://schemas.microsoft.com/office/powerpoint/2010/main" val="27661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muholovka</a:t>
            </a:r>
            <a:endParaRPr lang="sl-SI" dirty="0"/>
          </a:p>
        </p:txBody>
      </p:sp>
      <p:sp>
        <p:nvSpPr>
          <p:cNvPr id="4" name="Slide Number Placeholder 3"/>
          <p:cNvSpPr>
            <a:spLocks noGrp="1"/>
          </p:cNvSpPr>
          <p:nvPr>
            <p:ph type="sldNum" sz="quarter" idx="10"/>
          </p:nvPr>
        </p:nvSpPr>
        <p:spPr/>
        <p:txBody>
          <a:bodyPr/>
          <a:lstStyle/>
          <a:p>
            <a:fld id="{8B8159C3-8C0C-42AB-B94D-E639377026BC}" type="slidenum">
              <a:rPr lang="en-US" smtClean="0"/>
              <a:t>10</a:t>
            </a:fld>
            <a:endParaRPr lang="en-US"/>
          </a:p>
        </p:txBody>
      </p:sp>
    </p:spTree>
    <p:extLst>
      <p:ext uri="{BB962C8B-B14F-4D97-AF65-F5344CB8AC3E}">
        <p14:creationId xmlns:p14="http://schemas.microsoft.com/office/powerpoint/2010/main" val="32982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7.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24.1.2013</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24.1.2013</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47DB6F89-3AF1-40E9-B96A-352382A655C6}" type="slidenum">
              <a:rPr lang="en-US"/>
              <a:pPr>
                <a:defRPr/>
              </a:pPr>
              <a:t>‹#›</a:t>
            </a:fld>
            <a:endParaRPr lang="en-US"/>
          </a:p>
        </p:txBody>
      </p:sp>
    </p:spTree>
    <p:extLst>
      <p:ext uri="{BB962C8B-B14F-4D97-AF65-F5344CB8AC3E}">
        <p14:creationId xmlns:p14="http://schemas.microsoft.com/office/powerpoint/2010/main" val="4205383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1649630A-C7AD-462E-AB78-91F66F277299}" type="slidenum">
              <a:rPr lang="en-US"/>
              <a:pPr>
                <a:defRPr/>
              </a:pPr>
              <a:t>‹#›</a:t>
            </a:fld>
            <a:endParaRPr lang="en-US"/>
          </a:p>
        </p:txBody>
      </p:sp>
    </p:spTree>
    <p:extLst>
      <p:ext uri="{BB962C8B-B14F-4D97-AF65-F5344CB8AC3E}">
        <p14:creationId xmlns:p14="http://schemas.microsoft.com/office/powerpoint/2010/main" val="2523118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defRPr>
            </a:lvl1pPr>
          </a:lstStyle>
          <a:p>
            <a:pPr>
              <a:defRPr/>
            </a:pPr>
            <a:fld id="{47E37C3E-F74F-4041-B51C-3FE1E0212373}" type="slidenum">
              <a:rPr lang="en-US"/>
              <a:pPr>
                <a:defRPr/>
              </a:pPr>
              <a:t>‹#›</a:t>
            </a:fld>
            <a:endParaRPr lang="en-US"/>
          </a:p>
        </p:txBody>
      </p:sp>
    </p:spTree>
    <p:extLst>
      <p:ext uri="{BB962C8B-B14F-4D97-AF65-F5344CB8AC3E}">
        <p14:creationId xmlns:p14="http://schemas.microsoft.com/office/powerpoint/2010/main" val="2267790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114F4892-2796-4FDF-8EC5-5084440DD236}"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4869903"/>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B13CF5-DCF5-4F9E-B1D3-C9E27EC200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2348022"/>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7C1D87-6F29-49C0-BDC6-6F7E99AEDC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385154"/>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A96F1D-EC5D-4E97-BE2B-FF62DD47C1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0827045"/>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6AEDC-2990-4F40-8F48-7B09BBA6E4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9972730"/>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32AEAA-CC0D-4B3F-8323-37420B0256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7712474"/>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590C88-9DB5-4ECE-BA0D-5511696CA6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490326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24.1.2013</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FAC0FB-AF72-4183-A5B9-82CF94C073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01433"/>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6B51C6-01B7-4CD6-A8A0-F02E6EF380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14082"/>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35942-0B7C-48DD-BFEE-D48A729688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7514806"/>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8A2727-2C34-4817-A137-52BB40E384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8110295"/>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1EAA5-53E1-49EF-96ED-AA56809019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725405"/>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59681579-68BC-4F63-A6E6-3C1DD0C90FF4}"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88035830"/>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AD5CC-A2B9-41A7-B498-7EE005882A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1121618"/>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B413-9CC6-4947-AE83-AB363085B1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944081"/>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9D326-DB4B-4424-BCAD-40342C7F85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7191366"/>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B42977-3FC7-4B88-9945-7A8BD802C9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742792"/>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sl-SI"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0503575-3061-49A8-B89B-4687F001BCE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632269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B1A84C-065E-402A-845D-5185DE2BB7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6697339"/>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5C702A-42CD-4CDC-8E86-4AFDB0A18A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5092162"/>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C7C0F6-CB81-4EF9-8E1D-94AC82A7EA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9904091"/>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852733-52E6-4CC6-85A1-3E0ABCE135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3664160"/>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77C3E1-0009-4D72-857E-4BD79407B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2842690"/>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E82E74-2B8F-4685-A828-54581C558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7183822"/>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58159D-DC75-4979-8CBF-D56F71055B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0443350"/>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180465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94669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805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F068B8-08D6-41D3-A085-8248D100D1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998805"/>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699627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67567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824649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843490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220155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933094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42724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83129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B2595042-DFD3-445C-B7C0-F05325B478A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8424806"/>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4A0A91-2DB9-412B-8A1E-C2E47D8E3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46385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E06C26-4C22-4118-844A-63FDB34C6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720020"/>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FF52F8-8F5C-4A11-A64F-E82C04D7CB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055127"/>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F65F4-AB20-4FA7-BEA4-34733370B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75396"/>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DBC8A8-D3D9-4EB5-BEC4-07B4C5FD48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822864"/>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AA676F-A6E6-4929-A3F5-DAEEBA8ACE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405474"/>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245057-34FD-42D1-9026-C10C6B0819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426194"/>
      </p:ext>
    </p:extLst>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75961-EB01-4B2E-9CB3-B52CFDB34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680495"/>
      </p:ext>
    </p:extLst>
  </p:cSld>
  <p:clrMapOvr>
    <a:masterClrMapping/>
  </p:clrMapOvr>
  <p:transition spd="med">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F6B79-DB2B-4B3B-B91C-72A95DA16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15402"/>
      </p:ext>
    </p:extLst>
  </p:cSld>
  <p:clrMapOvr>
    <a:masterClrMapping/>
  </p:clrMapOvr>
  <p:transition spd="med">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C0322-693E-45B3-B209-EF533E42A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858"/>
      </p:ext>
    </p:extLst>
  </p:cSld>
  <p:clrMapOvr>
    <a:masterClrMapping/>
  </p:clrMapOvr>
  <p:transition spd="med">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D25F4-C7D4-4856-B777-7155C2EDB0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998201"/>
      </p:ext>
    </p:extLst>
  </p:cSld>
  <p:clrMapOvr>
    <a:masterClrMapping/>
  </p:clrMapOvr>
  <p:transition spd="med">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59586-8484-4906-A645-72237BE81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95959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D9E228-A940-4AAC-B5BB-969F9E72F4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648040"/>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a:solidFill>
                  <a:schemeClr val="tx1"/>
                </a:solidFill>
                <a:latin typeface="Arial" charset="0"/>
              </a:defRPr>
            </a:lvl1pPr>
          </a:lstStyle>
          <a:p>
            <a:pPr eaLnBrk="0" fontAlgn="base" hangingPunct="0">
              <a:spcAft>
                <a:spcPct val="0"/>
              </a:spcAft>
              <a:defRPr/>
            </a:pPr>
            <a:endParaRPr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smtClean="0">
                <a:solidFill>
                  <a:srgbClr val="FFFFFF"/>
                </a:solidFill>
              </a:rPr>
              <a:t>BI 24.1.2013</a:t>
            </a:r>
            <a:endParaRPr lang="en-US">
              <a:solidFill>
                <a:srgbClr val="FFFFFF"/>
              </a:solidFill>
            </a:endParaRP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kumimoji="1" sz="1400">
                <a:solidFill>
                  <a:schemeClr val="tx1"/>
                </a:solidFill>
                <a:latin typeface="Arial" charset="0"/>
              </a:defRPr>
            </a:lvl2pPr>
          </a:lstStyle>
          <a:p>
            <a:pPr lvl="1">
              <a:defRPr/>
            </a:pPr>
            <a:fld id="{DD71E562-AE5C-4C16-A442-7DC739071CF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95868663"/>
      </p:ext>
    </p:extLst>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73F488-F7A9-44B8-927B-13AF1860D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9043017"/>
      </p:ext>
    </p:extLst>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E33FCC-C0C9-4861-B627-0C1180D5E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402832"/>
      </p:ext>
    </p:extLst>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17CFFA80-3004-45B4-B200-5B9900373F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750725"/>
      </p:ext>
    </p:extLst>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8" name="Rectangle 52"/>
          <p:cNvSpPr>
            <a:spLocks noGrp="1" noChangeArrowheads="1"/>
          </p:cNvSpPr>
          <p:nvPr>
            <p:ph type="sldNum" sz="quarter" idx="11"/>
          </p:nvPr>
        </p:nvSpPr>
        <p:spPr>
          <a:ln/>
        </p:spPr>
        <p:txBody>
          <a:bodyPr/>
          <a:lstStyle>
            <a:lvl1pPr>
              <a:defRPr/>
            </a:lvl1pPr>
          </a:lstStyle>
          <a:p>
            <a:pPr>
              <a:defRPr/>
            </a:pPr>
            <a:fld id="{96CBD66A-BA30-4C84-86C0-D2512C9B7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806631"/>
      </p:ext>
    </p:extLst>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52"/>
          <p:cNvSpPr>
            <a:spLocks noGrp="1" noChangeArrowheads="1"/>
          </p:cNvSpPr>
          <p:nvPr>
            <p:ph type="sldNum" sz="quarter" idx="11"/>
          </p:nvPr>
        </p:nvSpPr>
        <p:spPr>
          <a:ln/>
        </p:spPr>
        <p:txBody>
          <a:bodyPr/>
          <a:lstStyle>
            <a:lvl1pPr>
              <a:defRPr/>
            </a:lvl1pPr>
          </a:lstStyle>
          <a:p>
            <a:pPr>
              <a:defRPr/>
            </a:pPr>
            <a:fld id="{E47F5EA2-13F4-4050-A4BC-CCB5F169B4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61564"/>
      </p:ext>
    </p:extLst>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3" name="Rectangle 52"/>
          <p:cNvSpPr>
            <a:spLocks noGrp="1" noChangeArrowheads="1"/>
          </p:cNvSpPr>
          <p:nvPr>
            <p:ph type="sldNum" sz="quarter" idx="11"/>
          </p:nvPr>
        </p:nvSpPr>
        <p:spPr>
          <a:ln/>
        </p:spPr>
        <p:txBody>
          <a:bodyPr/>
          <a:lstStyle>
            <a:lvl1pPr>
              <a:defRPr/>
            </a:lvl1pPr>
          </a:lstStyle>
          <a:p>
            <a:pPr>
              <a:defRPr/>
            </a:pPr>
            <a:fld id="{7426BE6B-F9FF-48B5-BEF5-8E7E29BE9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310896"/>
      </p:ext>
    </p:extLst>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2305476-3085-4C29-AFE6-68C25152B4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3138709"/>
      </p:ext>
    </p:extLst>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A4BC5A16-B504-417F-BC05-8F8594757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431157"/>
      </p:ext>
    </p:extLst>
  </p:cSld>
  <p:clrMapOvr>
    <a:masterClrMapping/>
  </p:clrMapOvr>
  <p:transition spd="med">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B451387-BB93-405D-9861-D169DB529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55163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95F59-07E2-444B-BBF0-19AB18EED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220211"/>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521D957-D339-432F-9AB4-F49BF8168F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654192"/>
      </p:ext>
    </p:extLst>
  </p:cSld>
  <p:clrMapOvr>
    <a:masterClrMapping/>
  </p:clrMapOvr>
  <p:transition spd="med">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9925" y="2574925"/>
            <a:ext cx="2397125"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219450" y="2574925"/>
            <a:ext cx="2398713" cy="3416300"/>
          </a:xfrm>
        </p:spPr>
        <p:txBody>
          <a:bodyPr/>
          <a:lstStyle/>
          <a:p>
            <a:pPr lvl="0"/>
            <a:endParaRPr lang="en-US" noProof="0" smtClean="0"/>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B170D932-E6D1-40FC-9FF9-9EF24B0D47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4928266"/>
      </p:ext>
    </p:extLst>
  </p:cSld>
  <p:clrMapOvr>
    <a:masterClrMapping/>
  </p:clrMapOvr>
  <p:transition spd="med">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63A7827C-41BA-4EEB-841E-C86C296920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824036"/>
      </p:ext>
    </p:extLst>
  </p:cSld>
  <p:clrMapOvr>
    <a:masterClrMapping/>
  </p:clrMapOvr>
  <p:transition spd="med">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69925" y="2574925"/>
            <a:ext cx="2397125" cy="3416300"/>
          </a:xfrm>
        </p:spPr>
        <p:txBody>
          <a:bodyPr/>
          <a:lstStyle/>
          <a:p>
            <a:pPr lvl="0"/>
            <a:endParaRPr lang="en-US" noProof="0" smtClean="0"/>
          </a:p>
        </p:txBody>
      </p:sp>
      <p:sp>
        <p:nvSpPr>
          <p:cNvPr id="4" name="Text Placeholder 3"/>
          <p:cNvSpPr>
            <a:spLocks noGrp="1"/>
          </p:cNvSpPr>
          <p:nvPr>
            <p:ph type="body" sz="half" idx="2"/>
          </p:nvPr>
        </p:nvSpPr>
        <p:spPr>
          <a:xfrm>
            <a:off x="3219450" y="2574925"/>
            <a:ext cx="2398713"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9FA85F8-A20D-4911-BBE2-8E995CFB56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76178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E9D9C3-8A1C-4951-88B7-E3F84A18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676143"/>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9C0055-986B-4D05-82F3-300760E75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411709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E73FFA-7099-4F78-8301-0189CE138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2907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24.1.2013</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35E4F-D2E7-453C-A2D7-B89C344131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2023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5007B-5095-49F0-B4E2-5A45E32833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35386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6DDCDD-BF63-4CA9-8434-20024D7EE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979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C08C0D-942A-492C-A627-E0C5EC812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3425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sz="1200" b="0">
                <a:solidFill>
                  <a:schemeClr val="tx1"/>
                </a:solidFill>
                <a:latin typeface="Arial" charset="0"/>
              </a:defRPr>
            </a:lvl1pPr>
          </a:lstStyle>
          <a:p>
            <a:pPr eaLnBrk="0" fontAlgn="base" hangingPunct="0">
              <a:spcAft>
                <a:spcPct val="0"/>
              </a:spcAft>
              <a:defRPr/>
            </a:pPr>
            <a:endParaRPr kumimoji="1"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smtClean="0">
                <a:solidFill>
                  <a:srgbClr val="FFFFFF"/>
                </a:solidFill>
              </a:rPr>
              <a:t>BI 24.1.2013</a:t>
            </a:r>
            <a:endParaRPr lang="en-US">
              <a:solidFill>
                <a:srgbClr val="FFFFFF"/>
              </a:solidFill>
            </a:endParaRP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sz="1400" b="0">
                <a:solidFill>
                  <a:schemeClr val="tx1"/>
                </a:solidFill>
                <a:latin typeface="Arial" charset="0"/>
              </a:defRPr>
            </a:lvl2pPr>
          </a:lstStyle>
          <a:p>
            <a:pPr lvl="1">
              <a:defRPr/>
            </a:pPr>
            <a:fld id="{A23F4917-A2A2-42ED-97A8-98FB79630E2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3234580980"/>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E76B01D1-76F2-4410-9CCF-F84A625759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322880"/>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44785455-69DC-4A28-B9D9-FB8F61283F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7504865"/>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2991BB47-BA69-46B5-B705-A1243FBC2D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5674221"/>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8" name="Rectangle 52"/>
          <p:cNvSpPr>
            <a:spLocks noGrp="1" noChangeArrowheads="1"/>
          </p:cNvSpPr>
          <p:nvPr>
            <p:ph type="sldNum" sz="quarter" idx="11"/>
          </p:nvPr>
        </p:nvSpPr>
        <p:spPr/>
        <p:txBody>
          <a:bodyPr/>
          <a:lstStyle>
            <a:lvl1pPr>
              <a:defRPr/>
            </a:lvl1pPr>
          </a:lstStyle>
          <a:p>
            <a:pPr>
              <a:defRPr/>
            </a:pPr>
            <a:fld id="{80DD98C7-1D7F-4A2C-87EC-862E3E0F8A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784435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4" name="Rectangle 52"/>
          <p:cNvSpPr>
            <a:spLocks noGrp="1" noChangeArrowheads="1"/>
          </p:cNvSpPr>
          <p:nvPr>
            <p:ph type="sldNum" sz="quarter" idx="11"/>
          </p:nvPr>
        </p:nvSpPr>
        <p:spPr/>
        <p:txBody>
          <a:bodyPr/>
          <a:lstStyle>
            <a:lvl1pPr>
              <a:defRPr/>
            </a:lvl1pPr>
          </a:lstStyle>
          <a:p>
            <a:pPr>
              <a:defRPr/>
            </a:pPr>
            <a:fld id="{74522B2E-1E04-458D-9C17-DCAFC901CD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4772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BI 24.1.2013</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3" name="Rectangle 52"/>
          <p:cNvSpPr>
            <a:spLocks noGrp="1" noChangeArrowheads="1"/>
          </p:cNvSpPr>
          <p:nvPr>
            <p:ph type="sldNum" sz="quarter" idx="11"/>
          </p:nvPr>
        </p:nvSpPr>
        <p:spPr/>
        <p:txBody>
          <a:bodyPr/>
          <a:lstStyle>
            <a:lvl1pPr>
              <a:defRPr/>
            </a:lvl1pPr>
          </a:lstStyle>
          <a:p>
            <a:pPr>
              <a:defRPr/>
            </a:pPr>
            <a:fld id="{EAA20066-5653-4C27-88F7-60B2BE9D52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4900075"/>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AB1503E2-CFEC-4FAF-A053-DA8C32DC6E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7450295"/>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F285380B-2F50-4C86-A770-8DA9D27C79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860300"/>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20F225BF-D964-421A-B40D-DE2DEE8A8C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5982037"/>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5" name="Rectangle 52"/>
          <p:cNvSpPr>
            <a:spLocks noGrp="1" noChangeArrowheads="1"/>
          </p:cNvSpPr>
          <p:nvPr>
            <p:ph type="sldNum" sz="quarter" idx="11"/>
          </p:nvPr>
        </p:nvSpPr>
        <p:spPr/>
        <p:txBody>
          <a:bodyPr/>
          <a:lstStyle>
            <a:lvl1pPr>
              <a:defRPr/>
            </a:lvl1pPr>
          </a:lstStyle>
          <a:p>
            <a:pPr>
              <a:defRPr/>
            </a:pPr>
            <a:fld id="{F0ACEABD-A39A-468D-BE56-C5451B994A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615887"/>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a:lvl1pPr>
          </a:lstStyle>
          <a:p>
            <a:pPr>
              <a:defRPr/>
            </a:pPr>
            <a:r>
              <a:rPr lang="en-US" smtClean="0">
                <a:solidFill>
                  <a:srgbClr val="FFFFFF"/>
                </a:solidFill>
              </a:rPr>
              <a:t>BI 24.1.2013</a:t>
            </a:r>
            <a:endParaRPr lang="en-US">
              <a:solidFill>
                <a:srgbClr val="FFFFFF"/>
              </a:solidFill>
            </a:endParaRPr>
          </a:p>
        </p:txBody>
      </p:sp>
      <p:sp>
        <p:nvSpPr>
          <p:cNvPr id="6" name="Rectangle 52"/>
          <p:cNvSpPr>
            <a:spLocks noGrp="1" noChangeArrowheads="1"/>
          </p:cNvSpPr>
          <p:nvPr>
            <p:ph type="sldNum" sz="quarter" idx="11"/>
          </p:nvPr>
        </p:nvSpPr>
        <p:spPr/>
        <p:txBody>
          <a:bodyPr/>
          <a:lstStyle>
            <a:lvl1pPr>
              <a:defRPr/>
            </a:lvl1pPr>
          </a:lstStyle>
          <a:p>
            <a:pPr>
              <a:defRPr/>
            </a:pPr>
            <a:fld id="{F914532B-60A1-4961-814E-D4D4E297E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8643835"/>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4678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37261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0888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3399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24.1.2013</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6472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015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8187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85722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383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38978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28807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480309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6214966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347114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r>
              <a:rPr lang="sl-SI" smtClean="0"/>
              <a:t>BI 24.1.2013</a:t>
            </a:r>
            <a:endParaRPr lang="sl-SI"/>
          </a:p>
        </p:txBody>
      </p:sp>
      <p:sp>
        <p:nvSpPr>
          <p:cNvPr id="9" name="Ograda številke diapozitiva 8"/>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391647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9435491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594888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612794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1881922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529755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3072378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69218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481553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680631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r>
              <a:rPr lang="sl-SI" smtClean="0"/>
              <a:t>BI 24.1.2013</a:t>
            </a:r>
            <a:endParaRPr lang="sl-SI"/>
          </a:p>
        </p:txBody>
      </p:sp>
      <p:sp>
        <p:nvSpPr>
          <p:cNvPr id="5" name="Ograda številke diapozitiva 4"/>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36914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8987680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261451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2099267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179689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064326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299588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08565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5879319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218594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r>
              <a:rPr lang="sl-SI" smtClean="0"/>
              <a:t>BI 24.1.2013</a:t>
            </a:r>
            <a:endParaRPr lang="sl-SI"/>
          </a:p>
        </p:txBody>
      </p:sp>
      <p:sp>
        <p:nvSpPr>
          <p:cNvPr id="4" name="Ograda številke diapozitiva 3"/>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9797006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119005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5906145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5037055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467610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76353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355258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3530994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543525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BI 24.1.2013</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666579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24.1.2013</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abitbetter\bamboo.gif"/>
          <p:cNvPicPr>
            <a:picLocks noChangeAspect="1" noChangeArrowheads="1"/>
          </p:cNvPicPr>
          <p:nvPr/>
        </p:nvPicPr>
        <p:blipFill>
          <a:blip r:embed="rId2">
            <a:extLst>
              <a:ext uri="{28A0092B-C50C-407E-A947-70E740481C1C}">
                <a14:useLocalDpi xmlns:a14="http://schemas.microsoft.com/office/drawing/2010/main" val="0"/>
              </a:ext>
            </a:extLst>
          </a:blip>
          <a:srcRect r="13792"/>
          <a:stretch>
            <a:fillRect/>
          </a:stretch>
        </p:blipFill>
        <p:spPr bwMode="ltGray">
          <a:xfrm>
            <a:off x="6292850" y="-1588"/>
            <a:ext cx="28575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304800" y="1158875"/>
            <a:ext cx="6248400" cy="1431925"/>
          </a:xfrm>
        </p:spPr>
        <p:txBody>
          <a:bodyPr/>
          <a:lstStyle>
            <a:lvl1pPr>
              <a:defRPr/>
            </a:lvl1pPr>
          </a:lstStyle>
          <a:p>
            <a:r>
              <a:rPr lang="en-GB"/>
              <a:t>Click to edit Master title style</a:t>
            </a:r>
          </a:p>
        </p:txBody>
      </p:sp>
      <p:sp>
        <p:nvSpPr>
          <p:cNvPr id="62468" name="Rectangle 4"/>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GB"/>
              <a:t>Click to edit Master subtitle style</a:t>
            </a:r>
          </a:p>
        </p:txBody>
      </p:sp>
      <p:sp>
        <p:nvSpPr>
          <p:cNvPr id="5" name="Rectangle 5"/>
          <p:cNvSpPr>
            <a:spLocks noGrp="1" noChangeArrowheads="1"/>
          </p:cNvSpPr>
          <p:nvPr>
            <p:ph type="dt" sz="half" idx="10"/>
          </p:nvPr>
        </p:nvSpPr>
        <p:spPr>
          <a:xfrm>
            <a:off x="257175" y="6248400"/>
            <a:ext cx="1622425" cy="457200"/>
          </a:xfrm>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a:xfrm>
            <a:off x="2108200" y="6248400"/>
            <a:ext cx="2997200" cy="457200"/>
          </a:xfrm>
        </p:spPr>
        <p:txBody>
          <a:bodyPr/>
          <a:lstStyle>
            <a:lvl1pPr eaLnBrk="0" hangingPunct="0">
              <a:defRPr>
                <a:latin typeface="Tahoma" pitchFamily="34" charset="0"/>
              </a:defRPr>
            </a:lvl1pPr>
          </a:lstStyle>
          <a:p>
            <a:pPr>
              <a:defRPr/>
            </a:pPr>
            <a:r>
              <a:rPr lang="en-GB" smtClean="0"/>
              <a:t>BI 24.1.2013</a:t>
            </a:r>
            <a:endParaRPr lang="en-GB"/>
          </a:p>
        </p:txBody>
      </p:sp>
      <p:sp>
        <p:nvSpPr>
          <p:cNvPr id="7" name="Rectangle 7"/>
          <p:cNvSpPr>
            <a:spLocks noGrp="1" noChangeArrowheads="1"/>
          </p:cNvSpPr>
          <p:nvPr>
            <p:ph type="sldNum" sz="quarter" idx="12"/>
          </p:nvPr>
        </p:nvSpPr>
        <p:spPr>
          <a:xfrm>
            <a:off x="5486400" y="6248400"/>
            <a:ext cx="1371600" cy="457200"/>
          </a:xfrm>
        </p:spPr>
        <p:txBody>
          <a:bodyPr/>
          <a:lstStyle>
            <a:lvl1pPr eaLnBrk="0" hangingPunct="0">
              <a:defRPr>
                <a:latin typeface="Tahoma" pitchFamily="34" charset="0"/>
              </a:defRPr>
            </a:lvl1pPr>
          </a:lstStyle>
          <a:p>
            <a:pPr>
              <a:defRPr/>
            </a:pPr>
            <a:fld id="{2ED96F89-421D-456A-9A2F-B6ADA54BCB0B}" type="slidenum">
              <a:rPr lang="en-GB"/>
              <a:pPr>
                <a:defRPr/>
              </a:pPr>
              <a:t>‹#›</a:t>
            </a:fld>
            <a:endParaRPr lang="en-GB"/>
          </a:p>
        </p:txBody>
      </p:sp>
    </p:spTree>
    <p:extLst>
      <p:ext uri="{BB962C8B-B14F-4D97-AF65-F5344CB8AC3E}">
        <p14:creationId xmlns:p14="http://schemas.microsoft.com/office/powerpoint/2010/main" val="1924037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9E7F7BE4-0D7B-48D6-8B46-5A277449653A}" type="slidenum">
              <a:rPr lang="en-GB"/>
              <a:pPr>
                <a:defRPr/>
              </a:pPr>
              <a:t>‹#›</a:t>
            </a:fld>
            <a:endParaRPr lang="en-GB"/>
          </a:p>
        </p:txBody>
      </p:sp>
    </p:spTree>
    <p:extLst>
      <p:ext uri="{BB962C8B-B14F-4D97-AF65-F5344CB8AC3E}">
        <p14:creationId xmlns:p14="http://schemas.microsoft.com/office/powerpoint/2010/main" val="16168549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8263A02F-7D04-4C14-9BE5-D1D66B0B19C7}" type="slidenum">
              <a:rPr lang="en-GB"/>
              <a:pPr>
                <a:defRPr/>
              </a:pPr>
              <a:t>‹#›</a:t>
            </a:fld>
            <a:endParaRPr lang="en-GB"/>
          </a:p>
        </p:txBody>
      </p:sp>
    </p:spTree>
    <p:extLst>
      <p:ext uri="{BB962C8B-B14F-4D97-AF65-F5344CB8AC3E}">
        <p14:creationId xmlns:p14="http://schemas.microsoft.com/office/powerpoint/2010/main" val="2095378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300242D5-73DB-4FE5-B361-88E020A5105A}" type="slidenum">
              <a:rPr lang="en-GB"/>
              <a:pPr>
                <a:defRPr/>
              </a:pPr>
              <a:t>‹#›</a:t>
            </a:fld>
            <a:endParaRPr lang="en-GB"/>
          </a:p>
        </p:txBody>
      </p:sp>
    </p:spTree>
    <p:extLst>
      <p:ext uri="{BB962C8B-B14F-4D97-AF65-F5344CB8AC3E}">
        <p14:creationId xmlns:p14="http://schemas.microsoft.com/office/powerpoint/2010/main" val="2397290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8"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9"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BA27153B-A6C8-4A1F-9E9C-92245F055CC4}" type="slidenum">
              <a:rPr lang="en-GB"/>
              <a:pPr>
                <a:defRPr/>
              </a:pPr>
              <a:t>‹#›</a:t>
            </a:fld>
            <a:endParaRPr lang="en-GB"/>
          </a:p>
        </p:txBody>
      </p:sp>
    </p:spTree>
    <p:extLst>
      <p:ext uri="{BB962C8B-B14F-4D97-AF65-F5344CB8AC3E}">
        <p14:creationId xmlns:p14="http://schemas.microsoft.com/office/powerpoint/2010/main" val="2100579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4"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5"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8B7E241C-0B0F-47DC-AB3D-BBB0BBC9F41C}" type="slidenum">
              <a:rPr lang="en-GB"/>
              <a:pPr>
                <a:defRPr/>
              </a:pPr>
              <a:t>‹#›</a:t>
            </a:fld>
            <a:endParaRPr lang="en-GB"/>
          </a:p>
        </p:txBody>
      </p:sp>
    </p:spTree>
    <p:extLst>
      <p:ext uri="{BB962C8B-B14F-4D97-AF65-F5344CB8AC3E}">
        <p14:creationId xmlns:p14="http://schemas.microsoft.com/office/powerpoint/2010/main" val="1340405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3"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4"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3152B0DB-479E-4846-BF73-99BA83440023}" type="slidenum">
              <a:rPr lang="en-GB"/>
              <a:pPr>
                <a:defRPr/>
              </a:pPr>
              <a:t>‹#›</a:t>
            </a:fld>
            <a:endParaRPr lang="en-GB"/>
          </a:p>
        </p:txBody>
      </p:sp>
    </p:spTree>
    <p:extLst>
      <p:ext uri="{BB962C8B-B14F-4D97-AF65-F5344CB8AC3E}">
        <p14:creationId xmlns:p14="http://schemas.microsoft.com/office/powerpoint/2010/main" val="3040035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B3693EAF-F0E0-448E-A039-16E089D31F65}" type="slidenum">
              <a:rPr lang="en-GB"/>
              <a:pPr>
                <a:defRPr/>
              </a:pPr>
              <a:t>‹#›</a:t>
            </a:fld>
            <a:endParaRPr lang="en-GB"/>
          </a:p>
        </p:txBody>
      </p:sp>
    </p:spTree>
    <p:extLst>
      <p:ext uri="{BB962C8B-B14F-4D97-AF65-F5344CB8AC3E}">
        <p14:creationId xmlns:p14="http://schemas.microsoft.com/office/powerpoint/2010/main" val="3380876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7"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7A118A42-5986-4209-BBC7-632CE75E7F8A}" type="slidenum">
              <a:rPr lang="en-GB"/>
              <a:pPr>
                <a:defRPr/>
              </a:pPr>
              <a:t>‹#›</a:t>
            </a:fld>
            <a:endParaRPr lang="en-GB"/>
          </a:p>
        </p:txBody>
      </p:sp>
    </p:spTree>
    <p:extLst>
      <p:ext uri="{BB962C8B-B14F-4D97-AF65-F5344CB8AC3E}">
        <p14:creationId xmlns:p14="http://schemas.microsoft.com/office/powerpoint/2010/main" val="2025516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0FCBDF09-F1E0-4A0F-B863-8FA0E570C584}" type="slidenum">
              <a:rPr lang="en-GB"/>
              <a:pPr>
                <a:defRPr/>
              </a:pPr>
              <a:t>‹#›</a:t>
            </a:fld>
            <a:endParaRPr lang="en-GB"/>
          </a:p>
        </p:txBody>
      </p:sp>
    </p:spTree>
    <p:extLst>
      <p:ext uri="{BB962C8B-B14F-4D97-AF65-F5344CB8AC3E}">
        <p14:creationId xmlns:p14="http://schemas.microsoft.com/office/powerpoint/2010/main" val="29745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BI 24.1.2013</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GB" smtClean="0"/>
              <a:t>BI 24.1.2013</a:t>
            </a:r>
            <a:endParaRPr lang="en-GB"/>
          </a:p>
        </p:txBody>
      </p:sp>
      <p:sp>
        <p:nvSpPr>
          <p:cNvPr id="6" name="Rectangle 7"/>
          <p:cNvSpPr>
            <a:spLocks noGrp="1" noChangeArrowheads="1"/>
          </p:cNvSpPr>
          <p:nvPr>
            <p:ph type="sldNum" sz="quarter" idx="12"/>
          </p:nvPr>
        </p:nvSpPr>
        <p:spPr/>
        <p:txBody>
          <a:bodyPr/>
          <a:lstStyle>
            <a:lvl1pPr eaLnBrk="0" hangingPunct="0">
              <a:defRPr>
                <a:latin typeface="Tahoma" pitchFamily="34" charset="0"/>
              </a:defRPr>
            </a:lvl1pPr>
          </a:lstStyle>
          <a:p>
            <a:pPr>
              <a:defRPr/>
            </a:pPr>
            <a:fld id="{128D0DB4-D5EB-4647-906C-EBE96046D552}" type="slidenum">
              <a:rPr lang="en-GB"/>
              <a:pPr>
                <a:defRPr/>
              </a:pPr>
              <a:t>‹#›</a:t>
            </a:fld>
            <a:endParaRPr lang="en-GB"/>
          </a:p>
        </p:txBody>
      </p:sp>
    </p:spTree>
    <p:extLst>
      <p:ext uri="{BB962C8B-B14F-4D97-AF65-F5344CB8AC3E}">
        <p14:creationId xmlns:p14="http://schemas.microsoft.com/office/powerpoint/2010/main" val="716674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25606"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eaLnBrk="0" hangingPunct="0">
              <a:defRPr>
                <a:latin typeface="Tahoma" pitchFamily="34" charset="0"/>
              </a:defRPr>
            </a:lvl1pPr>
          </a:lstStyle>
          <a:p>
            <a:pPr>
              <a:defRPr/>
            </a:pPr>
            <a:r>
              <a:rPr lang="en-US" smtClean="0"/>
              <a:t>BI 24.1.2013</a:t>
            </a:r>
            <a:endParaRPr lang="en-US"/>
          </a:p>
        </p:txBody>
      </p:sp>
      <p:sp>
        <p:nvSpPr>
          <p:cNvPr id="9" name="Rectangle 9"/>
          <p:cNvSpPr>
            <a:spLocks noGrp="1" noChangeArrowheads="1"/>
          </p:cNvSpPr>
          <p:nvPr>
            <p:ph type="sldNum" sz="quarter" idx="12"/>
          </p:nvPr>
        </p:nvSpPr>
        <p:spPr>
          <a:xfrm>
            <a:off x="6019800" y="6248400"/>
            <a:ext cx="1600200" cy="457200"/>
          </a:xfrm>
        </p:spPr>
        <p:txBody>
          <a:bodyPr/>
          <a:lstStyle>
            <a:lvl1pPr eaLnBrk="0" hangingPunct="0">
              <a:defRPr>
                <a:latin typeface="Tahoma" pitchFamily="34" charset="0"/>
              </a:defRPr>
            </a:lvl1pPr>
          </a:lstStyle>
          <a:p>
            <a:pPr>
              <a:defRPr/>
            </a:pPr>
            <a:fld id="{56E8BE26-988B-4C90-B195-B6FB6310BC31}" type="slidenum">
              <a:rPr lang="en-US"/>
              <a:pPr>
                <a:defRPr/>
              </a:pPr>
              <a:t>‹#›</a:t>
            </a:fld>
            <a:endParaRPr lang="en-US"/>
          </a:p>
        </p:txBody>
      </p:sp>
    </p:spTree>
    <p:extLst>
      <p:ext uri="{BB962C8B-B14F-4D97-AF65-F5344CB8AC3E}">
        <p14:creationId xmlns:p14="http://schemas.microsoft.com/office/powerpoint/2010/main" val="2726036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776A97-E879-4E1B-AF4F-0E17B8EA5C43}" type="slidenum">
              <a:rPr lang="en-US"/>
              <a:pPr>
                <a:defRPr/>
              </a:pPr>
              <a:t>‹#›</a:t>
            </a:fld>
            <a:endParaRPr lang="en-US"/>
          </a:p>
        </p:txBody>
      </p:sp>
    </p:spTree>
    <p:extLst>
      <p:ext uri="{BB962C8B-B14F-4D97-AF65-F5344CB8AC3E}">
        <p14:creationId xmlns:p14="http://schemas.microsoft.com/office/powerpoint/2010/main" val="29249099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BD0D5B1C-583E-4D95-A9FC-80CBD4CF5DFA}" type="slidenum">
              <a:rPr lang="en-US"/>
              <a:pPr>
                <a:defRPr/>
              </a:pPr>
              <a:t>‹#›</a:t>
            </a:fld>
            <a:endParaRPr lang="en-US"/>
          </a:p>
        </p:txBody>
      </p:sp>
    </p:spTree>
    <p:extLst>
      <p:ext uri="{BB962C8B-B14F-4D97-AF65-F5344CB8AC3E}">
        <p14:creationId xmlns:p14="http://schemas.microsoft.com/office/powerpoint/2010/main" val="13628264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8CA5E8EF-4A1B-405E-8E5A-D9466E2FF3E2}" type="slidenum">
              <a:rPr lang="en-US"/>
              <a:pPr>
                <a:defRPr/>
              </a:pPr>
              <a:t>‹#›</a:t>
            </a:fld>
            <a:endParaRPr lang="en-US"/>
          </a:p>
        </p:txBody>
      </p:sp>
    </p:spTree>
    <p:extLst>
      <p:ext uri="{BB962C8B-B14F-4D97-AF65-F5344CB8AC3E}">
        <p14:creationId xmlns:p14="http://schemas.microsoft.com/office/powerpoint/2010/main" val="4145605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9"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A5BC3E7B-B25B-4B7B-BB8E-7B7E91411AB3}" type="slidenum">
              <a:rPr lang="en-US"/>
              <a:pPr>
                <a:defRPr/>
              </a:pPr>
              <a:t>‹#›</a:t>
            </a:fld>
            <a:endParaRPr lang="en-US"/>
          </a:p>
        </p:txBody>
      </p:sp>
    </p:spTree>
    <p:extLst>
      <p:ext uri="{BB962C8B-B14F-4D97-AF65-F5344CB8AC3E}">
        <p14:creationId xmlns:p14="http://schemas.microsoft.com/office/powerpoint/2010/main" val="3636830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5"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1708FAE-F024-43BF-A160-7CB5D275FCBF}" type="slidenum">
              <a:rPr lang="en-US"/>
              <a:pPr>
                <a:defRPr/>
              </a:pPr>
              <a:t>‹#›</a:t>
            </a:fld>
            <a:endParaRPr lang="en-US"/>
          </a:p>
        </p:txBody>
      </p:sp>
    </p:spTree>
    <p:extLst>
      <p:ext uri="{BB962C8B-B14F-4D97-AF65-F5344CB8AC3E}">
        <p14:creationId xmlns:p14="http://schemas.microsoft.com/office/powerpoint/2010/main" val="37096111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4"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3677BE-3043-4D4C-B91C-5AB51790165A}" type="slidenum">
              <a:rPr lang="en-US"/>
              <a:pPr>
                <a:defRPr/>
              </a:pPr>
              <a:t>‹#›</a:t>
            </a:fld>
            <a:endParaRPr lang="en-US"/>
          </a:p>
        </p:txBody>
      </p:sp>
    </p:spTree>
    <p:extLst>
      <p:ext uri="{BB962C8B-B14F-4D97-AF65-F5344CB8AC3E}">
        <p14:creationId xmlns:p14="http://schemas.microsoft.com/office/powerpoint/2010/main" val="21869046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394BF0FB-D9E9-4BF1-B4BA-DDBBE2116EEC}" type="slidenum">
              <a:rPr lang="en-US"/>
              <a:pPr>
                <a:defRPr/>
              </a:pPr>
              <a:t>‹#›</a:t>
            </a:fld>
            <a:endParaRPr lang="en-US"/>
          </a:p>
        </p:txBody>
      </p:sp>
    </p:spTree>
    <p:extLst>
      <p:ext uri="{BB962C8B-B14F-4D97-AF65-F5344CB8AC3E}">
        <p14:creationId xmlns:p14="http://schemas.microsoft.com/office/powerpoint/2010/main" val="750075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BI 24.1.2013</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965A33A-84B6-4CBB-99C1-B543ABFFB3F7}" type="slidenum">
              <a:rPr lang="en-US"/>
              <a:pPr>
                <a:defRPr/>
              </a:pPr>
              <a:t>‹#›</a:t>
            </a:fld>
            <a:endParaRPr lang="en-US"/>
          </a:p>
        </p:txBody>
      </p:sp>
    </p:spTree>
    <p:extLst>
      <p:ext uri="{BB962C8B-B14F-4D97-AF65-F5344CB8AC3E}">
        <p14:creationId xmlns:p14="http://schemas.microsoft.com/office/powerpoint/2010/main" val="184906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49.xml"/><Relationship Id="rId21" Type="http://schemas.openxmlformats.org/officeDocument/2006/relationships/image" Target="../media/image7.png"/><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56.xml"/><Relationship Id="rId19"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60.xml"/><Relationship Id="rId21" Type="http://schemas.openxmlformats.org/officeDocument/2006/relationships/image" Target="../media/image7.png"/><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59.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67.xml"/><Relationship Id="rId19"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71.xml"/><Relationship Id="rId21" Type="http://schemas.openxmlformats.org/officeDocument/2006/relationships/image" Target="../media/image7.png"/><Relationship Id="rId7" Type="http://schemas.openxmlformats.org/officeDocument/2006/relationships/slideLayout" Target="../slideLayouts/slideLayout75.xml"/><Relationship Id="rId12" Type="http://schemas.openxmlformats.org/officeDocument/2006/relationships/theme" Target="../theme/theme7.xml"/><Relationship Id="rId17" Type="http://schemas.openxmlformats.org/officeDocument/2006/relationships/image" Target="../media/image4.png"/><Relationship Id="rId2" Type="http://schemas.openxmlformats.org/officeDocument/2006/relationships/slideLayout" Target="../slideLayouts/slideLayout70.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78.xml"/><Relationship Id="rId19" Type="http://schemas.openxmlformats.org/officeDocument/2006/relationships/image" Target="../media/image5.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BI 24.1.2013</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24.1.2013</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29A0625D-0AB7-4A5D-88AE-E3661E0FDA4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021932094"/>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24.1.2013</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9875F2D-689F-4BD1-BAEF-D909E28FA04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780267653"/>
      </p:ext>
    </p:extLst>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1484663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24.1.2013</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80C778D-4E8C-4396-AF8F-98B4EAA9EB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112720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8197"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8198"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a:solidFill>
                  <a:schemeClr val="tx1"/>
                </a:solidFill>
                <a:latin typeface="Arial" charset="0"/>
              </a:defRPr>
            </a:lvl1pPr>
          </a:lstStyle>
          <a:p>
            <a:pPr eaLnBrk="0" fontAlgn="base" hangingPunct="0">
              <a:spcAft>
                <a:spcPct val="0"/>
              </a:spcAft>
              <a:defRPr/>
            </a:pPr>
            <a:r>
              <a:rPr lang="en-US" smtClean="0">
                <a:solidFill>
                  <a:srgbClr val="FFFFFF"/>
                </a:solidFill>
              </a:rPr>
              <a:t>BI 24.1.2013</a:t>
            </a:r>
            <a:endParaRPr lang="en-US">
              <a:solidFill>
                <a:srgbClr val="FFFFFF"/>
              </a:solidFill>
            </a:endParaRP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Times New Roman" pitchFamily="18" charset="0"/>
              </a:defRPr>
            </a:lvl1pPr>
          </a:lstStyle>
          <a:p>
            <a:pPr eaLnBrk="0" fontAlgn="base" hangingPunct="0">
              <a:spcAft>
                <a:spcPct val="0"/>
              </a:spcAft>
              <a:defRPr/>
            </a:pPr>
            <a:fld id="{AE31B456-38EF-4E0E-B71C-702BB4EDBFD7}"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Tree>
    <p:extLst>
      <p:ext uri="{BB962C8B-B14F-4D97-AF65-F5344CB8AC3E}">
        <p14:creationId xmlns:p14="http://schemas.microsoft.com/office/powerpoint/2010/main" val="2530803998"/>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BI 24.1.2013</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B4FB935B-2A21-4385-B7D1-070D4AF5CF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6701412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53"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4"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sz="1400" b="0">
                <a:solidFill>
                  <a:schemeClr val="tx1"/>
                </a:solidFill>
                <a:latin typeface="Arial" charset="0"/>
              </a:defRPr>
            </a:lvl1pPr>
          </a:lstStyle>
          <a:p>
            <a:pPr eaLnBrk="0" fontAlgn="base" hangingPunct="0">
              <a:spcAft>
                <a:spcPct val="0"/>
              </a:spcAft>
              <a:defRPr/>
            </a:pPr>
            <a:r>
              <a:rPr kumimoji="1" lang="en-US" smtClean="0">
                <a:solidFill>
                  <a:srgbClr val="FFFFFF"/>
                </a:solidFill>
              </a:rPr>
              <a:t>BI 24.1.2013</a:t>
            </a:r>
            <a:endParaRPr kumimoji="1" lang="en-US">
              <a:solidFill>
                <a:srgbClr val="FFFFFF"/>
              </a:solidFill>
            </a:endParaRP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400" b="0">
                <a:solidFill>
                  <a:schemeClr val="tx1"/>
                </a:solidFill>
                <a:latin typeface="Times New Roman" pitchFamily="18" charset="0"/>
              </a:defRPr>
            </a:lvl1pPr>
          </a:lstStyle>
          <a:p>
            <a:pPr eaLnBrk="0" fontAlgn="base" hangingPunct="0">
              <a:spcAft>
                <a:spcPct val="0"/>
              </a:spcAft>
              <a:defRPr/>
            </a:pPr>
            <a:fld id="{D303A144-5458-456C-B2DD-E4672A816472}"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Tree>
    <p:extLst>
      <p:ext uri="{BB962C8B-B14F-4D97-AF65-F5344CB8AC3E}">
        <p14:creationId xmlns:p14="http://schemas.microsoft.com/office/powerpoint/2010/main" val="396026846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BI 24.1.2013</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27648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24.1.2013</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7231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24.1.2013</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4600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BI 24.1.2013</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06436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C:\abitbetter\bamboo.gif"/>
          <p:cNvPicPr>
            <a:picLocks noChangeAspect="1" noChangeArrowheads="1"/>
          </p:cNvPicPr>
          <p:nvPr/>
        </p:nvPicPr>
        <p:blipFill>
          <a:blip r:embed="rId13">
            <a:extLst>
              <a:ext uri="{28A0092B-C50C-407E-A947-70E740481C1C}">
                <a14:useLocalDpi xmlns:a14="http://schemas.microsoft.com/office/drawing/2010/main" val="0"/>
              </a:ext>
            </a:extLst>
          </a:blip>
          <a:srcRect r="45976"/>
          <a:stretch>
            <a:fillRect/>
          </a:stretch>
        </p:blipFill>
        <p:spPr bwMode="ltGray">
          <a:xfrm>
            <a:off x="7353300" y="0"/>
            <a:ext cx="179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228600" y="320675"/>
            <a:ext cx="7467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3316" name="Rectangle 4"/>
          <p:cNvSpPr>
            <a:spLocks noGrp="1" noChangeArrowheads="1"/>
          </p:cNvSpPr>
          <p:nvPr>
            <p:ph type="body" idx="1"/>
          </p:nvPr>
        </p:nvSpPr>
        <p:spPr bwMode="auto">
          <a:xfrm>
            <a:off x="2286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45" name="Rectangle 5"/>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fontAlgn="base">
              <a:spcBef>
                <a:spcPct val="0"/>
              </a:spcBef>
              <a:spcAft>
                <a:spcPct val="0"/>
              </a:spcAft>
              <a:defRPr/>
            </a:pPr>
            <a:endParaRPr lang="en-GB"/>
          </a:p>
        </p:txBody>
      </p:sp>
      <p:sp>
        <p:nvSpPr>
          <p:cNvPr id="61446" name="Rectangle 6"/>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fontAlgn="base">
              <a:spcBef>
                <a:spcPct val="0"/>
              </a:spcBef>
              <a:spcAft>
                <a:spcPct val="0"/>
              </a:spcAft>
              <a:defRPr/>
            </a:pPr>
            <a:r>
              <a:rPr lang="en-GB" smtClean="0"/>
              <a:t>BI 24.1.2013</a:t>
            </a:r>
            <a:endParaRPr lang="en-GB"/>
          </a:p>
        </p:txBody>
      </p:sp>
      <p:sp>
        <p:nvSpPr>
          <p:cNvPr id="61447" name="Rectangle 7"/>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fontAlgn="base">
              <a:spcBef>
                <a:spcPct val="0"/>
              </a:spcBef>
              <a:spcAft>
                <a:spcPct val="0"/>
              </a:spcAft>
              <a:defRPr/>
            </a:pPr>
            <a:fld id="{7016BE2D-5D97-4C41-8434-5FD4809564D6}"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7808976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419975" y="0"/>
            <a:ext cx="1730375" cy="6858000"/>
            <a:chOff x="4667" y="0"/>
            <a:chExt cx="1090" cy="4320"/>
          </a:xfrm>
        </p:grpSpPr>
        <p:sp>
          <p:nvSpPr>
            <p:cNvPr id="8200"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8201" name="Picture 4" descr="C:\abitbetter\MS-039\graphics\hokusai2.GIF"/>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D2525"/>
                </a:solidFill>
                <a:latin typeface="Times New Roman" pitchFamily="18" charset="0"/>
              </a:defRPr>
            </a:lvl1pPr>
          </a:lstStyle>
          <a:p>
            <a:pPr fontAlgn="base">
              <a:spcBef>
                <a:spcPct val="0"/>
              </a:spcBef>
              <a:spcAft>
                <a:spcPct val="0"/>
              </a:spcAft>
              <a:defRPr/>
            </a:pPr>
            <a:endParaRPr lang="en-US"/>
          </a:p>
        </p:txBody>
      </p:sp>
      <p:sp>
        <p:nvSpPr>
          <p:cNvPr id="24584"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2D2525"/>
                </a:solidFill>
                <a:latin typeface="Times New Roman" pitchFamily="18" charset="0"/>
              </a:defRPr>
            </a:lvl1pPr>
          </a:lstStyle>
          <a:p>
            <a:pPr fontAlgn="base">
              <a:spcBef>
                <a:spcPct val="0"/>
              </a:spcBef>
              <a:spcAft>
                <a:spcPct val="0"/>
              </a:spcAft>
              <a:defRPr/>
            </a:pPr>
            <a:r>
              <a:rPr lang="en-US" smtClean="0"/>
              <a:t>BI 24.1.2013</a:t>
            </a:r>
            <a:endParaRPr lang="en-US"/>
          </a:p>
        </p:txBody>
      </p:sp>
      <p:sp>
        <p:nvSpPr>
          <p:cNvPr id="24585"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D2525"/>
                </a:solidFill>
                <a:latin typeface="Times New Roman" pitchFamily="18" charset="0"/>
              </a:defRPr>
            </a:lvl1pPr>
          </a:lstStyle>
          <a:p>
            <a:pPr fontAlgn="base">
              <a:spcBef>
                <a:spcPct val="0"/>
              </a:spcBef>
              <a:spcAft>
                <a:spcPct val="0"/>
              </a:spcAft>
              <a:defRPr/>
            </a:pPr>
            <a:fld id="{E037DACF-B73D-460C-8A50-ED241448CD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79929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1.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55.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dis-slovarcek.ijs.si/" TargetMode="External"/><Relationship Id="rId1" Type="http://schemas.openxmlformats.org/officeDocument/2006/relationships/slideLayout" Target="../slideLayouts/slideLayout13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Intelligence" TargetMode="External"/><Relationship Id="rId7" Type="http://schemas.openxmlformats.org/officeDocument/2006/relationships/image" Target="../media/image39.png"/><Relationship Id="rId2" Type="http://schemas.openxmlformats.org/officeDocument/2006/relationships/hyperlink" Target="http://en.wikipedia.org/wiki/Emotions" TargetMode="Externa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hyperlink" Target="http://en.wikipedia.org/wiki/Big_Five_personality_traits" TargetMode="External"/><Relationship Id="rId4" Type="http://schemas.openxmlformats.org/officeDocument/2006/relationships/hyperlink" Target="http://en.wikipedia.org/wiki/IQ"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4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5.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Emotional_intelligence" TargetMode="External"/><Relationship Id="rId3" Type="http://schemas.openxmlformats.org/officeDocument/2006/relationships/hyperlink" Target="http://en.wikipedia.org/wiki/Understanding" TargetMode="External"/><Relationship Id="rId7" Type="http://schemas.openxmlformats.org/officeDocument/2006/relationships/hyperlink" Target="http://en.wikipedia.org/wiki/Plan"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6.xml"/><Relationship Id="rId6" Type="http://schemas.openxmlformats.org/officeDocument/2006/relationships/hyperlink" Target="http://en.wikipedia.org/wiki/Learning" TargetMode="External"/><Relationship Id="rId11" Type="http://schemas.openxmlformats.org/officeDocument/2006/relationships/hyperlink" Target="http://en.wikipedia.org/wiki/Hypothesis" TargetMode="External"/><Relationship Id="rId5" Type="http://schemas.openxmlformats.org/officeDocument/2006/relationships/hyperlink" Target="http://en.wikipedia.org/wiki/Reason" TargetMode="External"/><Relationship Id="rId10" Type="http://schemas.openxmlformats.org/officeDocument/2006/relationships/hyperlink" Target="http://en.wikipedia.org/wiki/Artificial_intelligence" TargetMode="External"/><Relationship Id="rId4" Type="http://schemas.openxmlformats.org/officeDocument/2006/relationships/hyperlink" Target="http://en.wikipedia.org/wiki/Communication" TargetMode="External"/><Relationship Id="rId9" Type="http://schemas.openxmlformats.org/officeDocument/2006/relationships/hyperlink" Target="http://en.wikipedia.org/wiki/Problem_solvi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informaworld.com/smpp/gotoissue~db=all~content=a935124994" TargetMode="External"/><Relationship Id="rId2" Type="http://schemas.openxmlformats.org/officeDocument/2006/relationships/hyperlink" Target="http://www.informaworld.com/smpp/title~db=all~content=t713191765~tab=issueslist~branches=25" TargetMode="Externa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2" Type="http://schemas.openxmlformats.org/officeDocument/2006/relationships/hyperlink" Target="http://en.wikipedia.org/wiki/Intelligence" TargetMode="External"/><Relationship Id="rId1" Type="http://schemas.openxmlformats.org/officeDocument/2006/relationships/slideLayout" Target="../slideLayouts/slideLayout6.xml"/><Relationship Id="rId6" Type="http://schemas.openxmlformats.org/officeDocument/2006/relationships/hyperlink" Target="http://en.wikipedia.org/wiki/John_McCarthy_(computer_scientist)" TargetMode="External"/><Relationship Id="rId5" Type="http://schemas.openxmlformats.org/officeDocument/2006/relationships/hyperlink" Target="http://en.wikipedia.org/wiki/Intelligent_agent" TargetMode="External"/><Relationship Id="rId4" Type="http://schemas.openxmlformats.org/officeDocument/2006/relationships/hyperlink" Target="http://en.wikipedia.org/wiki/Artificial_intellige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51620" y="1700808"/>
            <a:ext cx="6912768" cy="1143000"/>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rPr>
              <a:t>POSLOVNA </a:t>
            </a:r>
            <a:r>
              <a:rPr lang="sl-SI" b="1" dirty="0" smtClean="0">
                <a:solidFill>
                  <a:srgbClr val="FF0000"/>
                </a:solidFill>
                <a:effectLst>
                  <a:outerShdw blurRad="38100" dist="38100" dir="2700000" algn="tl">
                    <a:srgbClr val="000000">
                      <a:alpha val="43137"/>
                    </a:srgbClr>
                  </a:outerShdw>
                </a:effectLst>
              </a:rPr>
              <a:t>INTELIGENCA </a:t>
            </a:r>
            <a:r>
              <a:rPr lang="sl-SI" b="1" dirty="0" smtClean="0">
                <a:solidFill>
                  <a:srgbClr val="FF0000"/>
                </a:solidFill>
                <a:effectLst>
                  <a:outerShdw blurRad="38100" dist="38100" dir="2700000" algn="tl">
                    <a:srgbClr val="000000">
                      <a:alpha val="43137"/>
                    </a:srgbClr>
                  </a:outerShdw>
                </a:effectLst>
              </a:rPr>
              <a:t/>
            </a:r>
            <a:br>
              <a:rPr lang="sl-SI" b="1" dirty="0" smtClean="0">
                <a:solidFill>
                  <a:srgbClr val="FF0000"/>
                </a:solidFill>
                <a:effectLst>
                  <a:outerShdw blurRad="38100" dist="38100" dir="2700000" algn="tl">
                    <a:srgbClr val="000000">
                      <a:alpha val="43137"/>
                    </a:srgbClr>
                  </a:outerShdw>
                </a:effectLst>
              </a:rPr>
            </a:br>
            <a:r>
              <a:rPr lang="sl-SI" b="1" dirty="0">
                <a:solidFill>
                  <a:srgbClr val="FF0000"/>
                </a:solidFill>
                <a:effectLst>
                  <a:outerShdw blurRad="38100" dist="38100" dir="2700000" algn="tl">
                    <a:srgbClr val="000000">
                      <a:alpha val="43137"/>
                    </a:srgbClr>
                  </a:outerShdw>
                </a:effectLst>
              </a:rPr>
              <a:t>+</a:t>
            </a:r>
            <a:br>
              <a:rPr lang="sl-SI" b="1" dirty="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INTELIGENCA </a:t>
            </a:r>
            <a:endParaRPr lang="sl-SI" b="1" dirty="0">
              <a:solidFill>
                <a:srgbClr val="FF0000"/>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2" cstate="print"/>
          <a:srcRect/>
          <a:stretch>
            <a:fillRect/>
          </a:stretch>
        </p:blipFill>
        <p:spPr bwMode="auto">
          <a:xfrm>
            <a:off x="2264700" y="5589240"/>
            <a:ext cx="4536504" cy="561975"/>
          </a:xfrm>
          <a:prstGeom prst="rect">
            <a:avLst/>
          </a:prstGeom>
          <a:noFill/>
          <a:ln w="9525">
            <a:noFill/>
            <a:miter lim="800000"/>
            <a:headEnd/>
            <a:tailEnd/>
          </a:ln>
        </p:spPr>
      </p:pic>
      <p:sp>
        <p:nvSpPr>
          <p:cNvPr id="3" name="TextBox 2"/>
          <p:cNvSpPr txBox="1"/>
          <p:nvPr/>
        </p:nvSpPr>
        <p:spPr>
          <a:xfrm>
            <a:off x="2480724" y="3789040"/>
            <a:ext cx="4104456" cy="677108"/>
          </a:xfrm>
          <a:prstGeom prst="rect">
            <a:avLst/>
          </a:prstGeom>
          <a:noFill/>
        </p:spPr>
        <p:txBody>
          <a:bodyPr wrap="square" rtlCol="0">
            <a:spAutoFit/>
          </a:bodyPr>
          <a:lstStyle/>
          <a:p>
            <a:pPr algn="ctr"/>
            <a:r>
              <a:rPr lang="sl-SI" sz="2000" dirty="0" smtClean="0"/>
              <a:t>Prof. dr. Matjaž Gams</a:t>
            </a:r>
          </a:p>
          <a:p>
            <a:pPr algn="ctr"/>
            <a:endParaRPr lang="en-US" dirty="0"/>
          </a:p>
        </p:txBody>
      </p:sp>
      <p:sp>
        <p:nvSpPr>
          <p:cNvPr id="4" name="Footer Placeholder 3"/>
          <p:cNvSpPr>
            <a:spLocks noGrp="1"/>
          </p:cNvSpPr>
          <p:nvPr>
            <p:ph type="ftr" sz="quarter" idx="11"/>
          </p:nvPr>
        </p:nvSpPr>
        <p:spPr/>
        <p:txBody>
          <a:bodyPr/>
          <a:lstStyle/>
          <a:p>
            <a:r>
              <a:rPr lang="sl-SI" smtClean="0"/>
              <a:t>BI 24.1.2013</a:t>
            </a:r>
            <a:endParaRPr lang="sl-SI" dirty="0"/>
          </a:p>
        </p:txBody>
      </p:sp>
      <p:sp>
        <p:nvSpPr>
          <p:cNvPr id="5" name="Slide Number Placeholder 4"/>
          <p:cNvSpPr>
            <a:spLocks noGrp="1"/>
          </p:cNvSpPr>
          <p:nvPr>
            <p:ph type="sldNum" sz="quarter" idx="12"/>
          </p:nvPr>
        </p:nvSpPr>
        <p:spPr/>
        <p:txBody>
          <a:bodyPr/>
          <a:lstStyle/>
          <a:p>
            <a:fld id="{D429F3E1-4728-4D57-9988-2E30C75E5021}" type="slidenum">
              <a:rPr lang="sl-SI" smtClean="0"/>
              <a:pPr/>
              <a:t>1</a:t>
            </a:fld>
            <a:endParaRPr lang="sl-S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NARAVNA INTELIGENCA</a:t>
            </a:r>
            <a:r>
              <a:rPr lang="en-US" b="1" dirty="0" smtClean="0"/>
              <a:t> </a:t>
            </a:r>
            <a:endParaRPr lang="en-US" b="1" dirty="0"/>
          </a:p>
        </p:txBody>
      </p:sp>
      <p:sp>
        <p:nvSpPr>
          <p:cNvPr id="5" name="PoljeZBesedilom 4"/>
          <p:cNvSpPr txBox="1"/>
          <p:nvPr/>
        </p:nvSpPr>
        <p:spPr>
          <a:xfrm>
            <a:off x="393338" y="763543"/>
            <a:ext cx="8064896" cy="861774"/>
          </a:xfrm>
          <a:prstGeom prst="rect">
            <a:avLst/>
          </a:prstGeom>
          <a:noFill/>
        </p:spPr>
        <p:txBody>
          <a:bodyPr wrap="square" rtlCol="0">
            <a:spAutoFit/>
          </a:bodyPr>
          <a:lstStyle/>
          <a:p>
            <a:pPr lvl="0" fontAlgn="base">
              <a:spcBef>
                <a:spcPts val="600"/>
              </a:spcBef>
              <a:spcAft>
                <a:spcPts val="600"/>
              </a:spcAft>
              <a:buClr>
                <a:srgbClr val="5C6D90"/>
              </a:buClr>
            </a:pPr>
            <a:r>
              <a:rPr lang="en-US" sz="2000" kern="0" smtClean="0">
                <a:solidFill>
                  <a:srgbClr val="2D2525"/>
                </a:solidFill>
                <a:latin typeface="Times New Roman"/>
              </a:rPr>
              <a:t>Humans, animals, plants?</a:t>
            </a:r>
          </a:p>
          <a:p>
            <a:pPr lvl="0" fontAlgn="base">
              <a:spcBef>
                <a:spcPts val="600"/>
              </a:spcBef>
              <a:spcAft>
                <a:spcPts val="600"/>
              </a:spcAft>
              <a:buClr>
                <a:srgbClr val="5C6D90"/>
              </a:buClr>
            </a:pPr>
            <a:endParaRPr lang="en-US" sz="2000" kern="0">
              <a:solidFill>
                <a:srgbClr val="2D2525"/>
              </a:solidFill>
              <a:latin typeface="Times New Roman"/>
            </a:endParaRPr>
          </a:p>
        </p:txBody>
      </p:sp>
      <p:sp>
        <p:nvSpPr>
          <p:cNvPr id="3" name="Footer Placeholder 2"/>
          <p:cNvSpPr>
            <a:spLocks noGrp="1"/>
          </p:cNvSpPr>
          <p:nvPr>
            <p:ph type="ftr" sz="quarter" idx="11"/>
          </p:nvPr>
        </p:nvSpPr>
        <p:spPr/>
        <p:txBody>
          <a:bodyPr/>
          <a:lstStyle/>
          <a:p>
            <a:r>
              <a:rPr lang="en-US" smtClean="0"/>
              <a:t>BI 24.1.2013</a:t>
            </a:r>
            <a:endParaRPr lang="en-US"/>
          </a:p>
        </p:txBody>
      </p:sp>
      <p:sp>
        <p:nvSpPr>
          <p:cNvPr id="4" name="Slide Number Placeholder 3"/>
          <p:cNvSpPr>
            <a:spLocks noGrp="1"/>
          </p:cNvSpPr>
          <p:nvPr>
            <p:ph type="sldNum" sz="quarter" idx="12"/>
          </p:nvPr>
        </p:nvSpPr>
        <p:spPr/>
        <p:txBody>
          <a:bodyPr/>
          <a:lstStyle/>
          <a:p>
            <a:fld id="{D429F3E1-4728-4D57-9988-2E30C75E5021}" type="slidenum">
              <a:rPr lang="en-US" smtClean="0"/>
              <a:pPr/>
              <a:t>10</a:t>
            </a:fld>
            <a:endParaRPr lang="en-US"/>
          </a:p>
        </p:txBody>
      </p:sp>
      <p:pic>
        <p:nvPicPr>
          <p:cNvPr id="5122" name="Picture 2" descr="C:\Users\Mezi\Pictures\plants-on-Earth-Ki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zi\Pictures\imagesCAJWK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88" y="1844824"/>
            <a:ext cx="1586616" cy="2115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zi\Pictures\imagesCACKKX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49080"/>
            <a:ext cx="2670776" cy="194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9" y="3718679"/>
            <a:ext cx="3672408"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Do animals really think?</a:t>
            </a:r>
          </a:p>
          <a:p>
            <a:pPr marL="285750" indent="-285750">
              <a:buFontTx/>
              <a:buChar char="-"/>
            </a:pPr>
            <a:r>
              <a:rPr lang="en-US" sz="2000" smtClean="0">
                <a:latin typeface="Times New Roman" pitchFamily="18" charset="0"/>
                <a:cs typeface="Times New Roman" pitchFamily="18" charset="0"/>
              </a:rPr>
              <a:t>Tools (birds, apes)</a:t>
            </a:r>
          </a:p>
          <a:p>
            <a:pPr marL="285750" indent="-285750">
              <a:buFontTx/>
              <a:buChar char="-"/>
            </a:pPr>
            <a:r>
              <a:rPr lang="en-US" sz="2000" smtClean="0">
                <a:latin typeface="Times New Roman" pitchFamily="18" charset="0"/>
                <a:cs typeface="Times New Roman" pitchFamily="18" charset="0"/>
              </a:rPr>
              <a:t>Joy, empathy, greed (apes, orkas, elephants, pigs)</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Are animals getting smarter?</a:t>
            </a:r>
          </a:p>
          <a:p>
            <a:r>
              <a:rPr lang="en-US" sz="2000" smtClean="0">
                <a:latin typeface="Times New Roman" pitchFamily="18" charset="0"/>
                <a:cs typeface="Times New Roman" pitchFamily="18" charset="0"/>
              </a:rPr>
              <a:t>(humans + aliens?)</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(interactions with humans, wash food, crash walnuts)</a:t>
            </a:r>
            <a:endParaRPr lang="en-US"/>
          </a:p>
        </p:txBody>
      </p:sp>
      <p:sp>
        <p:nvSpPr>
          <p:cNvPr id="7" name="TextBox 6"/>
          <p:cNvSpPr txBox="1"/>
          <p:nvPr/>
        </p:nvSpPr>
        <p:spPr>
          <a:xfrm>
            <a:off x="6216508" y="1133743"/>
            <a:ext cx="2243924"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Are viruses intelligent?</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All beings are!</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Different levels of intelligence.</a:t>
            </a:r>
          </a:p>
          <a:p>
            <a:r>
              <a:rPr lang="en-US" sz="2000" smtClean="0">
                <a:latin typeface="Times New Roman" pitchFamily="18" charset="0"/>
                <a:cs typeface="Times New Roman" pitchFamily="18" charset="0"/>
              </a:rPr>
              <a:t>Sort dogs by intelligence.</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06631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smtClean="0">
                <a:solidFill>
                  <a:schemeClr val="accent4">
                    <a:lumMod val="75000"/>
                  </a:schemeClr>
                </a:solidFill>
                <a:effectLst/>
                <a:latin typeface="Calibri" pitchFamily="34" charset="0"/>
                <a:cs typeface="Calibri" pitchFamily="34" charset="0"/>
              </a:rPr>
              <a:t>BI 24.1.2013</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11</a:t>
            </a:fld>
            <a:endParaRPr lang="en-US" dirty="0">
              <a:solidFill>
                <a:srgbClr val="FFFFFF"/>
              </a:solidFill>
            </a:endParaRPr>
          </a:p>
        </p:txBody>
      </p:sp>
      <p:sp>
        <p:nvSpPr>
          <p:cNvPr id="102406" name="TextBox 1"/>
          <p:cNvSpPr txBox="1">
            <a:spLocks noChangeArrowheads="1"/>
          </p:cNvSpPr>
          <p:nvPr/>
        </p:nvSpPr>
        <p:spPr bwMode="auto">
          <a:xfrm>
            <a:off x="467544" y="1088678"/>
            <a:ext cx="28803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Intelligence = better predictions, better reaction. More energy consumption – 25%.</a:t>
            </a: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Sexual attraction? Anthropological principle. </a:t>
            </a:r>
            <a:br>
              <a:rPr lang="en-US" sz="2000" dirty="0" smtClean="0">
                <a:solidFill>
                  <a:srgbClr val="000000"/>
                </a:solidFill>
                <a:latin typeface="Times New Roman" pitchFamily="18" charset="0"/>
                <a:cs typeface="Times New Roman" pitchFamily="18" charset="0"/>
              </a:rPr>
            </a:br>
            <a:endParaRPr lang="en-US" sz="2000" dirty="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Tool evolution? </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p:txBody>
      </p:sp>
      <p:pic>
        <p:nvPicPr>
          <p:cNvPr id="8194" name="Picture 2" descr="D:\Users\Mezi\Pictures\brainEvolution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093" y="207544"/>
            <a:ext cx="5326230" cy="43475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Users\Mezi\Pictures\image-05-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11" y="3876396"/>
            <a:ext cx="3501385" cy="272601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Mezi\Pictures\imagesCA236X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648622"/>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smtClean="0">
                <a:solidFill>
                  <a:sysClr val="windowText" lastClr="000000"/>
                </a:solidFill>
                <a:latin typeface="Calibri"/>
              </a:rPr>
              <a:t>ČLOVEŠKA INTELIGENCA  </a:t>
            </a:r>
            <a:endParaRPr lang="sl-SI" b="1" dirty="0">
              <a:solidFill>
                <a:sysClr val="windowText" lastClr="000000"/>
              </a:solidFill>
              <a:latin typeface="Calibri"/>
            </a:endParaRPr>
          </a:p>
        </p:txBody>
      </p:sp>
    </p:spTree>
    <p:extLst>
      <p:ext uri="{BB962C8B-B14F-4D97-AF65-F5344CB8AC3E}">
        <p14:creationId xmlns:p14="http://schemas.microsoft.com/office/powerpoint/2010/main" val="131816103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sl-SI" sz="3600" b="1" dirty="0" smtClean="0">
                <a:solidFill>
                  <a:schemeClr val="bg2"/>
                </a:solidFill>
                <a:effectLst>
                  <a:outerShdw blurRad="38100" dist="38100" dir="2700000" algn="tl">
                    <a:srgbClr val="C0C0C0"/>
                  </a:outerShdw>
                </a:effectLst>
              </a:rPr>
              <a:t>„MALI LJUDJE“</a:t>
            </a:r>
            <a:r>
              <a:rPr lang="en-US" sz="3600" b="1" dirty="0" smtClean="0">
                <a:solidFill>
                  <a:schemeClr val="bg2"/>
                </a:solidFill>
                <a:effectLst>
                  <a:outerShdw blurRad="38100" dist="38100" dir="2700000" algn="tl">
                    <a:srgbClr val="C0C0C0"/>
                  </a:outerShdw>
                </a:effectLst>
              </a:rPr>
              <a:t> </a:t>
            </a:r>
          </a:p>
        </p:txBody>
      </p:sp>
      <p:sp>
        <p:nvSpPr>
          <p:cNvPr id="7171"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smtClean="0">
              <a:solidFill>
                <a:srgbClr val="FFFFFF"/>
              </a:solidFill>
            </a:endParaRPr>
          </a:p>
        </p:txBody>
      </p:sp>
      <p:sp>
        <p:nvSpPr>
          <p:cNvPr id="2" name="Slide Number Placeholder 1"/>
          <p:cNvSpPr>
            <a:spLocks noGrp="1"/>
          </p:cNvSpPr>
          <p:nvPr>
            <p:ph type="sldNum" sz="quarter" idx="12"/>
          </p:nvPr>
        </p:nvSpPr>
        <p:spPr/>
        <p:txBody>
          <a:bodyPr/>
          <a:lstStyle/>
          <a:p>
            <a:pPr>
              <a:defRPr/>
            </a:pPr>
            <a:fld id="{B3747158-48A4-4F0D-8D36-9BC5E353EB86}" type="slidenum">
              <a:rPr lang="en-US" smtClean="0">
                <a:solidFill>
                  <a:srgbClr val="FFFFFF"/>
                </a:solidFill>
              </a:rPr>
              <a:pPr>
                <a:defRPr/>
              </a:pPr>
              <a:t>12</a:t>
            </a:fld>
            <a:endParaRPr lang="en-US">
              <a:solidFill>
                <a:srgbClr val="FFFFFF"/>
              </a:solidFill>
            </a:endParaRP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4384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2"/>
          <p:cNvSpPr>
            <a:spLocks noChangeArrowheads="1"/>
          </p:cNvSpPr>
          <p:nvPr/>
        </p:nvSpPr>
        <p:spPr bwMode="auto">
          <a:xfrm>
            <a:off x="827088" y="11255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mtClean="0">
                <a:solidFill>
                  <a:srgbClr val="000000"/>
                </a:solidFill>
              </a:rPr>
              <a:t>Scientists have discovered a tiny species of ancient human that lived 18,000 years ago on an isolated island east of the Java Sea -- a prehistoric hunter in a "lost world" of giant lizards and miniature elephants. </a:t>
            </a:r>
          </a:p>
          <a:p>
            <a:pPr eaLnBrk="0" fontAlgn="base" hangingPunct="0">
              <a:spcBef>
                <a:spcPct val="0"/>
              </a:spcBef>
              <a:spcAft>
                <a:spcPct val="0"/>
              </a:spcAft>
            </a:pPr>
            <a:r>
              <a:rPr lang="en-US" smtClean="0">
                <a:solidFill>
                  <a:srgbClr val="000000"/>
                </a:solidFill>
              </a:rPr>
              <a:t>These "little people" stood about </a:t>
            </a:r>
            <a:r>
              <a:rPr lang="en-US" b="1" smtClean="0">
                <a:solidFill>
                  <a:srgbClr val="000000"/>
                </a:solidFill>
              </a:rPr>
              <a:t>three feet tall </a:t>
            </a:r>
            <a:r>
              <a:rPr lang="sl-SI" b="1" smtClean="0">
                <a:solidFill>
                  <a:srgbClr val="000000"/>
                </a:solidFill>
              </a:rPr>
              <a:t> (1 m) </a:t>
            </a:r>
            <a:r>
              <a:rPr lang="en-US" smtClean="0">
                <a:solidFill>
                  <a:srgbClr val="000000"/>
                </a:solidFill>
              </a:rPr>
              <a:t>and had heads the size of grapefruit. They coexisted with modern humans for thousands of years yet appear to be more closely akin to a long-extinct human ancestor. </a:t>
            </a:r>
            <a:endParaRPr lang="sl-SI" smtClean="0">
              <a:solidFill>
                <a:srgbClr val="000000"/>
              </a:solidFill>
            </a:endParaRPr>
          </a:p>
          <a:p>
            <a:pPr eaLnBrk="0" fontAlgn="base" hangingPunct="0">
              <a:spcBef>
                <a:spcPct val="0"/>
              </a:spcBef>
              <a:spcAft>
                <a:spcPct val="0"/>
              </a:spcAft>
            </a:pPr>
            <a:endParaRPr lang="sl-SI" smtClean="0">
              <a:solidFill>
                <a:srgbClr val="000000"/>
              </a:solidFill>
            </a:endParaRPr>
          </a:p>
          <a:p>
            <a:pPr eaLnBrk="0" fontAlgn="base" hangingPunct="0">
              <a:spcBef>
                <a:spcPct val="0"/>
              </a:spcBef>
              <a:spcAft>
                <a:spcPct val="0"/>
              </a:spcAft>
            </a:pPr>
            <a:r>
              <a:rPr lang="sl-SI" smtClean="0">
                <a:solidFill>
                  <a:srgbClr val="000000"/>
                </a:solidFill>
              </a:rPr>
              <a:t>Prebivalci okoliških vasi pripovedujejo zgodbe o teh „malih ljudeh“, ki so živeli v pečinah. Ženske so metale prsi čez rame. Ker so jim kradli otroke, so se njihovi predniki enkrat razjezili in jih požgali.</a:t>
            </a:r>
            <a:endParaRPr lang="en-US" smtClean="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BI 24.1.2013</a:t>
            </a:r>
            <a:endParaRPr lang="en-US">
              <a:solidFill>
                <a:srgbClr val="FFFFFF"/>
              </a:solidFill>
            </a:endParaRPr>
          </a:p>
        </p:txBody>
      </p:sp>
    </p:spTree>
    <p:extLst>
      <p:ext uri="{BB962C8B-B14F-4D97-AF65-F5344CB8AC3E}">
        <p14:creationId xmlns:p14="http://schemas.microsoft.com/office/powerpoint/2010/main" val="273178419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TRENDI RAČUNALNIKOV </a:t>
            </a:r>
            <a:endParaRPr lang="sl-SI" b="1" dirty="0"/>
          </a:p>
        </p:txBody>
      </p:sp>
      <p:sp>
        <p:nvSpPr>
          <p:cNvPr id="5" name="PoljeZBesedilom 4"/>
          <p:cNvSpPr txBox="1"/>
          <p:nvPr/>
        </p:nvSpPr>
        <p:spPr>
          <a:xfrm>
            <a:off x="755576" y="980728"/>
            <a:ext cx="8064896" cy="400110"/>
          </a:xfrm>
          <a:prstGeom prst="rect">
            <a:avLst/>
          </a:prstGeom>
          <a:noFill/>
        </p:spPr>
        <p:txBody>
          <a:bodyPr wrap="square" rtlCol="0">
            <a:spAutoFit/>
          </a:bodyPr>
          <a:lstStyle/>
          <a:p>
            <a:pPr fontAlgn="base">
              <a:spcBef>
                <a:spcPct val="20000"/>
              </a:spcBef>
              <a:spcAft>
                <a:spcPct val="0"/>
              </a:spcAft>
              <a:buClr>
                <a:srgbClr val="5C6D90"/>
              </a:buClr>
            </a:pPr>
            <a:r>
              <a:rPr lang="sl-SI" sz="2000" kern="0" dirty="0" err="1" smtClean="0">
                <a:solidFill>
                  <a:srgbClr val="2D2525"/>
                </a:solidFill>
                <a:latin typeface="Times New Roman"/>
              </a:rPr>
              <a:t>Chess</a:t>
            </a:r>
            <a:r>
              <a:rPr lang="sl-SI" sz="2000" kern="0" dirty="0" smtClean="0">
                <a:solidFill>
                  <a:srgbClr val="2D2525"/>
                </a:solidFill>
                <a:latin typeface="Times New Roman"/>
              </a:rPr>
              <a:t>, JEOPARDY …</a:t>
            </a:r>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24.1.2013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13</a:t>
            </a:fld>
            <a:endParaRPr lang="sl-SI" dirty="0">
              <a:solidFill>
                <a:prstClr val="black">
                  <a:tint val="75000"/>
                </a:prstClr>
              </a:solidFill>
            </a:endParaRPr>
          </a:p>
        </p:txBody>
      </p:sp>
      <p:pic>
        <p:nvPicPr>
          <p:cNvPr id="16386" name="Picture 2" descr="D:\Users\Mezi\Pictures\roadru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6" y="1375321"/>
            <a:ext cx="51044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ora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139" y="692696"/>
            <a:ext cx="182033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Users\Mezi\Pictures\350px-TOPIO_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2494501" cy="1660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Mezi\Pictures\Watson_Jeopar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96" y="4365104"/>
            <a:ext cx="30480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3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6388"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6390" name="Rectangle 13"/>
          <p:cNvSpPr>
            <a:spLocks noChangeArrowheads="1"/>
          </p:cNvSpPr>
          <p:nvPr/>
        </p:nvSpPr>
        <p:spPr bwMode="auto">
          <a:xfrm>
            <a:off x="357188" y="33575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6391"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6392" name="AutoShape 16"/>
          <p:cNvCxnSpPr>
            <a:cxnSpLocks noChangeShapeType="1"/>
          </p:cNvCxnSpPr>
          <p:nvPr/>
        </p:nvCxnSpPr>
        <p:spPr bwMode="auto">
          <a:xfrm flipV="1">
            <a:off x="1071563" y="1785938"/>
            <a:ext cx="5572125" cy="3357562"/>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6393" name="AutoShape 17"/>
          <p:cNvCxnSpPr>
            <a:cxnSpLocks noChangeShapeType="1"/>
          </p:cNvCxnSpPr>
          <p:nvPr/>
        </p:nvCxnSpPr>
        <p:spPr bwMode="auto">
          <a:xfrm>
            <a:off x="1071563" y="2857500"/>
            <a:ext cx="5500687" cy="1588"/>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6394"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6395" name="Text Box 4"/>
          <p:cNvSpPr txBox="1">
            <a:spLocks noChangeArrowheads="1"/>
          </p:cNvSpPr>
          <p:nvPr/>
        </p:nvSpPr>
        <p:spPr bwMode="auto">
          <a:xfrm>
            <a:off x="6715125" y="2714625"/>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6396" name="Text Box 4"/>
          <p:cNvSpPr txBox="1">
            <a:spLocks noChangeArrowheads="1"/>
          </p:cNvSpPr>
          <p:nvPr/>
        </p:nvSpPr>
        <p:spPr bwMode="auto">
          <a:xfrm>
            <a:off x="6715125" y="17145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Računalniki </a:t>
            </a:r>
            <a:endParaRPr lang="sl-SI" smtClean="0"/>
          </a:p>
        </p:txBody>
      </p:sp>
      <p:sp>
        <p:nvSpPr>
          <p:cNvPr id="13" name="Naslov 1"/>
          <p:cNvSpPr txBox="1">
            <a:spLocks/>
          </p:cNvSpPr>
          <p:nvPr/>
        </p:nvSpPr>
        <p:spPr>
          <a:xfrm>
            <a:off x="395536" y="0"/>
            <a:ext cx="8229600" cy="9807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b="1" dirty="0" smtClean="0">
                <a:solidFill>
                  <a:sysClr val="windowText" lastClr="000000"/>
                </a:solidFill>
                <a:latin typeface="Calibri"/>
              </a:rPr>
              <a:t>ČLOVEŠKE IN RAČUNALNIŠKE SPOSOBNOSTI </a:t>
            </a:r>
            <a:endParaRPr lang="sl-SI" b="1" dirty="0">
              <a:solidFill>
                <a:sysClr val="windowText" lastClr="000000"/>
              </a:solidFill>
              <a:latin typeface="Calibri"/>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24.1.2013</a:t>
            </a:r>
            <a:endParaRPr lang="en-US" sz="1200" dirty="0">
              <a:solidFill>
                <a:schemeClr val="tx1">
                  <a:lumMod val="65000"/>
                </a:schemeClr>
              </a:solidFill>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739035489"/>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3600" b="1" dirty="0">
                <a:solidFill>
                  <a:sysClr val="windowText" lastClr="000000"/>
                </a:solidFill>
                <a:ea typeface="+mn-ea"/>
                <a:cs typeface="+mn-cs"/>
              </a:rPr>
              <a:t>ČLOVEŠKE IN RAČUNALNIŠKE SPOSOBNOSTI </a:t>
            </a:r>
            <a:r>
              <a:rPr lang="sl-SI" sz="3600" b="1" dirty="0" smtClean="0">
                <a:solidFill>
                  <a:sysClr val="windowText" lastClr="000000"/>
                </a:solidFill>
                <a:ea typeface="+mn-ea"/>
                <a:cs typeface="+mn-cs"/>
              </a:rPr>
              <a:t/>
            </a:r>
            <a:br>
              <a:rPr lang="sl-SI" sz="3600" b="1" dirty="0" smtClean="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24.1.2013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15</a:t>
            </a:fld>
            <a:endParaRPr lang="sl-SI" dirty="0">
              <a:solidFill>
                <a:prstClr val="black">
                  <a:tint val="75000"/>
                </a:prst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1" y="908720"/>
            <a:ext cx="78110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00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7412"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7414" name="Rectangle 13"/>
          <p:cNvSpPr>
            <a:spLocks noChangeArrowheads="1"/>
          </p:cNvSpPr>
          <p:nvPr/>
        </p:nvSpPr>
        <p:spPr bwMode="auto">
          <a:xfrm>
            <a:off x="357188" y="33575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7415"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7416"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7417"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7418"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7419"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7420" name="Text Box 4"/>
          <p:cNvSpPr txBox="1">
            <a:spLocks noChangeArrowheads="1"/>
          </p:cNvSpPr>
          <p:nvPr/>
        </p:nvSpPr>
        <p:spPr bwMode="auto">
          <a:xfrm>
            <a:off x="6643688" y="22860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Računalniki </a:t>
            </a:r>
            <a:endParaRPr lang="sl-SI" smtClean="0"/>
          </a:p>
        </p:txBody>
      </p:sp>
      <p:cxnSp>
        <p:nvCxnSpPr>
          <p:cNvPr id="17421" name="AutoShape 19"/>
          <p:cNvCxnSpPr>
            <a:cxnSpLocks noChangeShapeType="1"/>
          </p:cNvCxnSpPr>
          <p:nvPr/>
        </p:nvCxnSpPr>
        <p:spPr bwMode="auto">
          <a:xfrm flipV="1">
            <a:off x="1071563" y="1714500"/>
            <a:ext cx="5429250" cy="1749425"/>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sp>
        <p:nvSpPr>
          <p:cNvPr id="17422" name="Text Box 4"/>
          <p:cNvSpPr txBox="1">
            <a:spLocks noChangeArrowheads="1"/>
          </p:cNvSpPr>
          <p:nvPr/>
        </p:nvSpPr>
        <p:spPr bwMode="auto">
          <a:xfrm>
            <a:off x="6643688" y="1143000"/>
            <a:ext cx="2071687" cy="1033463"/>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 Računalniki  = Informacijska družba</a:t>
            </a:r>
            <a:endParaRPr lang="sl-SI" smtClean="0"/>
          </a:p>
        </p:txBody>
      </p:sp>
      <p:sp>
        <p:nvSpPr>
          <p:cNvPr id="2" name="Title 1"/>
          <p:cNvSpPr>
            <a:spLocks noGrp="1"/>
          </p:cNvSpPr>
          <p:nvPr>
            <p:ph type="title"/>
          </p:nvPr>
        </p:nvSpPr>
        <p:spPr/>
        <p:txBody>
          <a:bodyPr/>
          <a:lstStyle/>
          <a:p>
            <a:r>
              <a:rPr lang="sl-SI" dirty="0" smtClean="0"/>
              <a:t>d</a:t>
            </a:r>
            <a:endParaRPr lang="sl-SI" dirty="0"/>
          </a:p>
        </p:txBody>
      </p:sp>
      <p:sp>
        <p:nvSpPr>
          <p:cNvPr id="3" name="TextBox 2"/>
          <p:cNvSpPr txBox="1"/>
          <p:nvPr/>
        </p:nvSpPr>
        <p:spPr>
          <a:xfrm>
            <a:off x="4499992" y="1143000"/>
            <a:ext cx="1152128" cy="461665"/>
          </a:xfrm>
          <a:prstGeom prst="rect">
            <a:avLst/>
          </a:prstGeom>
          <a:noFill/>
        </p:spPr>
        <p:txBody>
          <a:bodyPr wrap="square" rtlCol="0">
            <a:spAutoFit/>
          </a:bodyPr>
          <a:lstStyle/>
          <a:p>
            <a:r>
              <a:rPr lang="sl-SI" sz="2400" dirty="0" err="1" smtClean="0">
                <a:solidFill>
                  <a:schemeClr val="bg2"/>
                </a:solidFill>
              </a:rPr>
              <a:t>Flynn</a:t>
            </a:r>
            <a:endParaRPr lang="sl-SI" sz="2400" dirty="0">
              <a:solidFill>
                <a:schemeClr val="bg2"/>
              </a:solidFill>
            </a:endParaRPr>
          </a:p>
        </p:txBody>
      </p:sp>
      <p:sp>
        <p:nvSpPr>
          <p:cNvPr id="4" name="Footer Placeholder 3"/>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24.1.2013</a:t>
            </a:r>
            <a:endParaRPr lang="en-US" sz="1200" dirty="0">
              <a:solidFill>
                <a:schemeClr val="tx1">
                  <a:lumMod val="65000"/>
                </a:schemeClr>
              </a:solidFill>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16</a:t>
            </a:fld>
            <a:endParaRPr lang="en-US">
              <a:solidFill>
                <a:srgbClr val="FFFFFF"/>
              </a:solidFill>
            </a:endParaRPr>
          </a:p>
        </p:txBody>
      </p:sp>
      <p:sp>
        <p:nvSpPr>
          <p:cNvPr id="6" name="Rectangle 5"/>
          <p:cNvSpPr/>
          <p:nvPr/>
        </p:nvSpPr>
        <p:spPr>
          <a:xfrm>
            <a:off x="611560" y="272534"/>
            <a:ext cx="8208912" cy="646331"/>
          </a:xfrm>
          <a:prstGeom prst="rect">
            <a:avLst/>
          </a:prstGeom>
        </p:spPr>
        <p:txBody>
          <a:bodyPr wrap="square">
            <a:spAutoFit/>
          </a:bodyPr>
          <a:lstStyle/>
          <a:p>
            <a:pPr lvl="0"/>
            <a:r>
              <a:rPr lang="sl-SI" sz="3600" b="1" dirty="0" smtClean="0">
                <a:solidFill>
                  <a:sysClr val="windowText" lastClr="000000"/>
                </a:solidFill>
                <a:latin typeface="Calibri"/>
              </a:rPr>
              <a:t>ČLOVEŠKA </a:t>
            </a:r>
            <a:r>
              <a:rPr lang="sl-SI" sz="3600" b="1" dirty="0" smtClean="0">
                <a:solidFill>
                  <a:srgbClr val="FF0000"/>
                </a:solidFill>
                <a:latin typeface="Calibri"/>
              </a:rPr>
              <a:t>IN</a:t>
            </a:r>
            <a:r>
              <a:rPr lang="sl-SI" sz="3600" b="1" dirty="0" smtClean="0">
                <a:solidFill>
                  <a:sysClr val="windowText" lastClr="000000"/>
                </a:solidFill>
                <a:latin typeface="Calibri"/>
              </a:rPr>
              <a:t> RAČUNALNIŠKA RAST </a:t>
            </a:r>
            <a:endParaRPr lang="sl-SI" sz="3600" b="1" dirty="0">
              <a:solidFill>
                <a:sysClr val="windowText" lastClr="000000"/>
              </a:solidFill>
              <a:latin typeface="Calibri"/>
            </a:endParaRPr>
          </a:p>
        </p:txBody>
      </p:sp>
    </p:spTree>
    <p:extLst>
      <p:ext uri="{BB962C8B-B14F-4D97-AF65-F5344CB8AC3E}">
        <p14:creationId xmlns:p14="http://schemas.microsoft.com/office/powerpoint/2010/main" val="2357428493"/>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9"/>
          <p:cNvSpPr txBox="1">
            <a:spLocks noChangeArrowheads="1"/>
          </p:cNvSpPr>
          <p:nvPr/>
        </p:nvSpPr>
        <p:spPr bwMode="auto">
          <a:xfrm>
            <a:off x="428625" y="1357313"/>
            <a:ext cx="2071688"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Moč procesiranja</a:t>
            </a:r>
            <a:endParaRPr lang="sl-SI" smtClean="0"/>
          </a:p>
        </p:txBody>
      </p:sp>
      <p:sp>
        <p:nvSpPr>
          <p:cNvPr id="18436" name="Text Box 4"/>
          <p:cNvSpPr txBox="1">
            <a:spLocks noChangeArrowheads="1"/>
          </p:cNvSpPr>
          <p:nvPr/>
        </p:nvSpPr>
        <p:spPr bwMode="auto">
          <a:xfrm>
            <a:off x="6786563" y="5500688"/>
            <a:ext cx="714375"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Čas </a:t>
            </a:r>
            <a:endParaRPr lang="sl-SI" smtClean="0"/>
          </a:p>
        </p:txBody>
      </p:sp>
      <p:sp>
        <p:nvSpPr>
          <p:cNvPr id="1843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8438" name="Rectangle 13"/>
          <p:cNvSpPr>
            <a:spLocks noChangeArrowheads="1"/>
          </p:cNvSpPr>
          <p:nvPr/>
        </p:nvSpPr>
        <p:spPr bwMode="auto">
          <a:xfrm>
            <a:off x="251520" y="32718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cxnSp>
        <p:nvCxnSpPr>
          <p:cNvPr id="18439"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8440"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8441"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18442"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18443"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smtClean="0">
                <a:cs typeface="Times New Roman" pitchFamily="18" charset="0"/>
              </a:rPr>
              <a:t>Ljudje </a:t>
            </a:r>
            <a:endParaRPr lang="sl-SI" smtClean="0"/>
          </a:p>
        </p:txBody>
      </p:sp>
      <p:sp>
        <p:nvSpPr>
          <p:cNvPr id="18444" name="Text Box 4"/>
          <p:cNvSpPr txBox="1">
            <a:spLocks noChangeArrowheads="1"/>
          </p:cNvSpPr>
          <p:nvPr/>
        </p:nvSpPr>
        <p:spPr bwMode="auto">
          <a:xfrm>
            <a:off x="6643688" y="2286000"/>
            <a:ext cx="1714500" cy="327025"/>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dirty="0" smtClean="0">
                <a:cs typeface="Times New Roman" pitchFamily="18" charset="0"/>
              </a:rPr>
              <a:t>Računalniki </a:t>
            </a:r>
            <a:endParaRPr lang="sl-SI" dirty="0" smtClean="0"/>
          </a:p>
        </p:txBody>
      </p:sp>
      <p:sp>
        <p:nvSpPr>
          <p:cNvPr id="18445" name="Text Box 4"/>
          <p:cNvSpPr txBox="1">
            <a:spLocks noChangeArrowheads="1"/>
          </p:cNvSpPr>
          <p:nvPr/>
        </p:nvSpPr>
        <p:spPr bwMode="auto">
          <a:xfrm>
            <a:off x="3143250" y="1143000"/>
            <a:ext cx="2071688" cy="1033463"/>
          </a:xfrm>
          <a:prstGeom prst="rect">
            <a:avLst/>
          </a:prstGeom>
          <a:solidFill>
            <a:srgbClr val="FFFFFF"/>
          </a:solidFill>
          <a:ln w="9525">
            <a:solidFill>
              <a:srgbClr val="000000"/>
            </a:solidFill>
            <a:miter lim="800000"/>
            <a:headEnd/>
            <a:tailEnd/>
          </a:ln>
        </p:spPr>
        <p:txBody>
          <a:bodyPr>
            <a:spAutoFit/>
          </a:bodyPr>
          <a:lstStyle>
            <a:lvl1pPr>
              <a:defRPr kumimoji="1" sz="3200" b="1">
                <a:solidFill>
                  <a:srgbClr val="0000CC"/>
                </a:solidFill>
                <a:latin typeface="Arial" pitchFamily="34" charset="0"/>
              </a:defRPr>
            </a:lvl1pPr>
            <a:lvl2pPr marL="742950" indent="-285750">
              <a:defRPr kumimoji="1" sz="3200" b="1">
                <a:solidFill>
                  <a:srgbClr val="0000CC"/>
                </a:solidFill>
                <a:latin typeface="Arial" pitchFamily="34" charset="0"/>
              </a:defRPr>
            </a:lvl2pPr>
            <a:lvl3pPr marL="1143000" indent="-228600">
              <a:defRPr kumimoji="1" sz="3200" b="1">
                <a:solidFill>
                  <a:srgbClr val="0000CC"/>
                </a:solidFill>
                <a:latin typeface="Arial" pitchFamily="34" charset="0"/>
              </a:defRPr>
            </a:lvl3pPr>
            <a:lvl4pPr marL="1600200" indent="-228600">
              <a:defRPr kumimoji="1" sz="3200" b="1">
                <a:solidFill>
                  <a:srgbClr val="0000CC"/>
                </a:solidFill>
                <a:latin typeface="Arial" pitchFamily="34" charset="0"/>
              </a:defRPr>
            </a:lvl4pPr>
            <a:lvl5pPr marL="2057400" indent="-228600">
              <a:defRPr kumimoji="1" sz="3200" b="1">
                <a:solidFill>
                  <a:srgbClr val="0000CC"/>
                </a:solidFill>
                <a:latin typeface="Arial"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itchFamily="2" charset="2"/>
              <a:defRPr kumimoji="1" sz="3200" b="1">
                <a:solidFill>
                  <a:srgbClr val="0000CC"/>
                </a:solidFill>
                <a:latin typeface="Arial"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lang="sl-SI" sz="1800" dirty="0" smtClean="0">
                <a:cs typeface="Times New Roman" pitchFamily="18" charset="0"/>
              </a:rPr>
              <a:t>Ljudje + Računalniki  = Informacijska družba</a:t>
            </a:r>
            <a:endParaRPr lang="sl-SI" dirty="0" smtClean="0"/>
          </a:p>
        </p:txBody>
      </p:sp>
      <p:cxnSp>
        <p:nvCxnSpPr>
          <p:cNvPr id="18446" name="AutoShape 19"/>
          <p:cNvCxnSpPr>
            <a:cxnSpLocks noChangeShapeType="1"/>
          </p:cNvCxnSpPr>
          <p:nvPr/>
        </p:nvCxnSpPr>
        <p:spPr bwMode="auto">
          <a:xfrm rot="5400000" flipH="1" flipV="1">
            <a:off x="6107906" y="535782"/>
            <a:ext cx="1571625" cy="928688"/>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18447" name="AutoShape 3"/>
          <p:cNvCxnSpPr>
            <a:cxnSpLocks noChangeShapeType="1"/>
          </p:cNvCxnSpPr>
          <p:nvPr/>
        </p:nvCxnSpPr>
        <p:spPr bwMode="auto">
          <a:xfrm flipV="1">
            <a:off x="1071563" y="1785938"/>
            <a:ext cx="5429250" cy="1714500"/>
          </a:xfrm>
          <a:prstGeom prst="straightConnector1">
            <a:avLst/>
          </a:prstGeom>
          <a:noFill/>
          <a:ln w="127000">
            <a:solidFill>
              <a:srgbClr val="000000"/>
            </a:solidFill>
            <a:prstDash val="sysDot"/>
            <a:round/>
            <a:headEnd/>
            <a:tailEnd type="none" w="lg" len="lg"/>
          </a:ln>
          <a:extLst>
            <a:ext uri="{909E8E84-426E-40DD-AFC4-6F175D3DCCD1}">
              <a14:hiddenFill xmlns:a14="http://schemas.microsoft.com/office/drawing/2010/main">
                <a:noFill/>
              </a14:hiddenFill>
            </a:ext>
          </a:extLst>
        </p:spPr>
      </p:cxnSp>
      <p:sp>
        <p:nvSpPr>
          <p:cNvPr id="2" name="TextBox 1"/>
          <p:cNvSpPr txBox="1"/>
          <p:nvPr/>
        </p:nvSpPr>
        <p:spPr>
          <a:xfrm>
            <a:off x="7354354" y="1445101"/>
            <a:ext cx="1175518" cy="369332"/>
          </a:xfrm>
          <a:prstGeom prst="rect">
            <a:avLst/>
          </a:prstGeom>
          <a:noFill/>
        </p:spPr>
        <p:txBody>
          <a:bodyPr wrap="square" rtlCol="0">
            <a:spAutoFit/>
          </a:bodyPr>
          <a:lstStyle/>
          <a:p>
            <a:r>
              <a:rPr lang="sl-SI" dirty="0" err="1" smtClean="0">
                <a:solidFill>
                  <a:schemeClr val="bg2"/>
                </a:solidFill>
              </a:rPr>
              <a:t>Kurtzweil</a:t>
            </a:r>
            <a:endParaRPr lang="sl-SI" dirty="0">
              <a:solidFill>
                <a:schemeClr val="bg2"/>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latin typeface="Calibri" pitchFamily="34" charset="0"/>
                <a:cs typeface="Calibri" pitchFamily="34" charset="0"/>
              </a:rPr>
              <a:t>BI 24.1.2013</a:t>
            </a:r>
            <a:endParaRPr lang="en-US" sz="1200" dirty="0">
              <a:solidFill>
                <a:schemeClr val="tx1">
                  <a:lumMod val="65000"/>
                </a:schemeClr>
              </a:solidFill>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fld id="{74522B2E-1E04-458D-9C17-DCAFC901CD8C}" type="slidenum">
              <a:rPr lang="en-US" smtClean="0">
                <a:solidFill>
                  <a:srgbClr val="FFFFFF"/>
                </a:solidFill>
              </a:rPr>
              <a:pPr>
                <a:defRPr/>
              </a:pPr>
              <a:t>17</a:t>
            </a:fld>
            <a:endParaRPr lang="en-US">
              <a:solidFill>
                <a:srgbClr val="FFFFFF"/>
              </a:solidFill>
            </a:endParaRPr>
          </a:p>
        </p:txBody>
      </p:sp>
      <p:sp>
        <p:nvSpPr>
          <p:cNvPr id="19" name="Rectangle 18"/>
          <p:cNvSpPr/>
          <p:nvPr/>
        </p:nvSpPr>
        <p:spPr>
          <a:xfrm>
            <a:off x="611560" y="272534"/>
            <a:ext cx="8208912" cy="646331"/>
          </a:xfrm>
          <a:prstGeom prst="rect">
            <a:avLst/>
          </a:prstGeom>
        </p:spPr>
        <p:txBody>
          <a:bodyPr wrap="square">
            <a:spAutoFit/>
          </a:bodyPr>
          <a:lstStyle/>
          <a:p>
            <a:pPr lvl="0"/>
            <a:r>
              <a:rPr lang="sl-SI" sz="3600" b="1" dirty="0">
                <a:solidFill>
                  <a:sysClr val="windowText" lastClr="000000"/>
                </a:solidFill>
                <a:latin typeface="Calibri"/>
              </a:rPr>
              <a:t>ČLOVEŠKA </a:t>
            </a:r>
            <a:r>
              <a:rPr lang="sl-SI" sz="3600" b="1" dirty="0">
                <a:solidFill>
                  <a:srgbClr val="FF0000"/>
                </a:solidFill>
                <a:latin typeface="Calibri"/>
              </a:rPr>
              <a:t>IN</a:t>
            </a:r>
            <a:r>
              <a:rPr lang="sl-SI" sz="3600" b="1" dirty="0">
                <a:solidFill>
                  <a:sysClr val="windowText" lastClr="000000"/>
                </a:solidFill>
                <a:latin typeface="Calibri"/>
              </a:rPr>
              <a:t> RAČUNALNIŠKA </a:t>
            </a:r>
            <a:r>
              <a:rPr lang="sl-SI" sz="3600" b="1" dirty="0" smtClean="0">
                <a:solidFill>
                  <a:sysClr val="windowText" lastClr="000000"/>
                </a:solidFill>
                <a:latin typeface="Calibri"/>
              </a:rPr>
              <a:t>          RAST </a:t>
            </a:r>
            <a:endParaRPr lang="sl-SI" sz="3600" b="1" dirty="0">
              <a:solidFill>
                <a:sysClr val="windowText" lastClr="000000"/>
              </a:solidFill>
              <a:latin typeface="Calibri"/>
            </a:endParaRPr>
          </a:p>
        </p:txBody>
      </p:sp>
    </p:spTree>
    <p:extLst>
      <p:ext uri="{BB962C8B-B14F-4D97-AF65-F5344CB8AC3E}">
        <p14:creationId xmlns:p14="http://schemas.microsoft.com/office/powerpoint/2010/main" val="251163517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390525" y="381000"/>
            <a:ext cx="8753475" cy="838200"/>
          </a:xfrm>
        </p:spPr>
        <p:txBody>
          <a:bodyPr/>
          <a:lstStyle/>
          <a:p>
            <a:pPr algn="ctr"/>
            <a:r>
              <a:rPr lang="sl-SI" dirty="0" smtClean="0"/>
              <a:t>ČLOVEŠKA INTELIGENCA IN RAČUNALNIŠKA </a:t>
            </a:r>
            <a:r>
              <a:rPr lang="en-US" dirty="0" smtClean="0"/>
              <a:t> </a:t>
            </a:r>
            <a:endParaRPr lang="en-GB" dirty="0" smtClean="0"/>
          </a:p>
        </p:txBody>
      </p:sp>
      <p:graphicFrame>
        <p:nvGraphicFramePr>
          <p:cNvPr id="5122" name="Object 1027"/>
          <p:cNvGraphicFramePr>
            <a:graphicFrameLocks noChangeAspect="1"/>
          </p:cNvGraphicFramePr>
          <p:nvPr/>
        </p:nvGraphicFramePr>
        <p:xfrm>
          <a:off x="1447800" y="1828800"/>
          <a:ext cx="6813550" cy="3625850"/>
        </p:xfrm>
        <a:graphic>
          <a:graphicData uri="http://schemas.openxmlformats.org/presentationml/2006/ole">
            <mc:AlternateContent xmlns:mc="http://schemas.openxmlformats.org/markup-compatibility/2006">
              <mc:Choice xmlns:v="urn:schemas-microsoft-com:vml" Requires="v">
                <p:oleObj spid="_x0000_s11290" name="CorelDRAW" r:id="rId4" imgW="4483440" imgH="2386080" progId="CorelDRAW.Graphic.9">
                  <p:embed/>
                </p:oleObj>
              </mc:Choice>
              <mc:Fallback>
                <p:oleObj name="CorelDRAW" r:id="rId4" imgW="4483440" imgH="23860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8135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1028"/>
          <p:cNvSpPr>
            <a:spLocks noChangeArrowheads="1"/>
          </p:cNvSpPr>
          <p:nvPr/>
        </p:nvSpPr>
        <p:spPr bwMode="auto">
          <a:xfrm>
            <a:off x="4114800" y="2895600"/>
            <a:ext cx="41148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r>
              <a:rPr kumimoji="1" lang="en-US" sz="3200" smtClean="0">
                <a:solidFill>
                  <a:srgbClr val="000000"/>
                </a:solidFill>
                <a:latin typeface="Arial Narrow" pitchFamily="34" charset="0"/>
              </a:rPr>
              <a:t>Unknown barrier</a:t>
            </a:r>
            <a:br>
              <a:rPr kumimoji="1" lang="en-US" sz="3200" smtClean="0">
                <a:solidFill>
                  <a:srgbClr val="000000"/>
                </a:solidFill>
                <a:latin typeface="Arial Narrow" pitchFamily="34" charset="0"/>
              </a:rPr>
            </a:br>
            <a:endParaRPr kumimoji="1" lang="en-GB" sz="3200" smtClean="0">
              <a:solidFill>
                <a:srgbClr val="000000"/>
              </a:solidFill>
              <a:latin typeface="Arial Narrow" pitchFamily="34" charset="0"/>
            </a:endParaRPr>
          </a:p>
        </p:txBody>
      </p:sp>
      <p:pic>
        <p:nvPicPr>
          <p:cNvPr id="124933" name="Picture 1029" descr="A:\old07ban.jpg"/>
          <p:cNvPicPr>
            <a:picLocks noChangeAspect="1" noChangeArrowheads="1"/>
          </p:cNvPicPr>
          <p:nvPr/>
        </p:nvPicPr>
        <p:blipFill>
          <a:blip r:embed="rId6">
            <a:clrChange>
              <a:clrFrom>
                <a:srgbClr val="AFE1FA"/>
              </a:clrFrom>
              <a:clrTo>
                <a:srgbClr val="AFE1FA">
                  <a:alpha val="0"/>
                </a:srgbClr>
              </a:clrTo>
            </a:clrChange>
            <a:extLst>
              <a:ext uri="{28A0092B-C50C-407E-A947-70E740481C1C}">
                <a14:useLocalDpi xmlns:a14="http://schemas.microsoft.com/office/drawing/2010/main" val="0"/>
              </a:ext>
            </a:extLst>
          </a:blip>
          <a:srcRect/>
          <a:stretch>
            <a:fillRect/>
          </a:stretch>
        </p:blipFill>
        <p:spPr bwMode="auto">
          <a:xfrm>
            <a:off x="1905000" y="2895600"/>
            <a:ext cx="723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solidFill>
                  <a:srgbClr val="FFFFFF"/>
                </a:solidFill>
              </a:rPr>
              <a:t>BI 24.1.2013</a:t>
            </a:r>
            <a:endParaRPr lang="en-US">
              <a:solidFill>
                <a:srgbClr val="FFFFFF"/>
              </a:solidFill>
            </a:endParaRPr>
          </a:p>
        </p:txBody>
      </p:sp>
      <p:sp>
        <p:nvSpPr>
          <p:cNvPr id="3" name="Slide Number Placeholder 2"/>
          <p:cNvSpPr>
            <a:spLocks noGrp="1"/>
          </p:cNvSpPr>
          <p:nvPr>
            <p:ph type="sldNum" sz="quarter" idx="11"/>
          </p:nvPr>
        </p:nvSpPr>
        <p:spPr/>
        <p:txBody>
          <a:bodyPr/>
          <a:lstStyle/>
          <a:p>
            <a:pPr>
              <a:defRPr/>
            </a:pPr>
            <a:fld id="{E47F5EA2-13F4-4050-A4BC-CCB5F169B494}"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219392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subTnLst>
                                    <p:animClr clrSpc="rgb" dir="cw">
                                      <p:cBhvr override="childStyle">
                                        <p:cTn dur="1" fill="hold" display="0" masterRel="nextClick" afterEffect="1"/>
                                        <p:tgtEl>
                                          <p:spTgt spid="124933"/>
                                        </p:tgtEl>
                                        <p:attrNameLst>
                                          <p:attrName>ppt_c</p:attrName>
                                        </p:attrNameLst>
                                      </p:cBhvr>
                                      <p:to>
                                        <a:schemeClr val="bg1"/>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NEURON  </a:t>
            </a:r>
            <a:endParaRPr lang="sl-SI" b="1" dirty="0"/>
          </a:p>
        </p:txBody>
      </p:sp>
      <p:sp>
        <p:nvSpPr>
          <p:cNvPr id="5" name="PoljeZBesedilom 4"/>
          <p:cNvSpPr txBox="1"/>
          <p:nvPr/>
        </p:nvSpPr>
        <p:spPr>
          <a:xfrm>
            <a:off x="611560" y="908720"/>
            <a:ext cx="8064896" cy="5016758"/>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Calibri" pitchFamily="34" charset="0"/>
                <a:cs typeface="Calibri" pitchFamily="34" charset="0"/>
              </a:rPr>
              <a:t>Connected to 10.000 each, a switch?</a:t>
            </a:r>
            <a:br>
              <a:rPr lang="en-US" sz="2000" kern="0" dirty="0" smtClean="0">
                <a:solidFill>
                  <a:srgbClr val="2D2525"/>
                </a:solidFill>
                <a:latin typeface="Calibri" pitchFamily="34" charset="0"/>
                <a:cs typeface="Calibri" pitchFamily="34" charset="0"/>
              </a:rPr>
            </a:br>
            <a:r>
              <a:rPr lang="sl-SI" sz="2000" kern="0" dirty="0" smtClean="0">
                <a:solidFill>
                  <a:srgbClr val="2D2525"/>
                </a:solidFill>
                <a:latin typeface="Calibri" pitchFamily="34" charset="0"/>
                <a:cs typeface="Calibri" pitchFamily="34" charset="0"/>
              </a:rPr>
              <a:t/>
            </a:r>
            <a:br>
              <a:rPr lang="sl-SI" sz="2000" kern="0" dirty="0" smtClean="0">
                <a:solidFill>
                  <a:srgbClr val="2D2525"/>
                </a:solidFill>
                <a:latin typeface="Calibri" pitchFamily="34" charset="0"/>
                <a:cs typeface="Calibri" pitchFamily="34" charset="0"/>
              </a:rPr>
            </a:br>
            <a:r>
              <a:rPr lang="en-US" sz="2000" kern="0" dirty="0" smtClean="0">
                <a:solidFill>
                  <a:srgbClr val="2D2525"/>
                </a:solidFill>
                <a:latin typeface="Calibri" pitchFamily="34" charset="0"/>
                <a:cs typeface="Calibri" pitchFamily="34" charset="0"/>
              </a:rPr>
              <a:t>Stanford 2010: … the brain’s overall complexity is almost beyond belief, said Smith. “One synapse, by itself, is more like a microprocessor —with both memory-storage and information-processing elements </a:t>
            </a:r>
            <a:r>
              <a:rPr lang="en-US" sz="2000" kern="0" dirty="0">
                <a:solidFill>
                  <a:srgbClr val="2D2525"/>
                </a:solidFill>
                <a:latin typeface="Calibri" pitchFamily="34" charset="0"/>
                <a:cs typeface="Calibri" pitchFamily="34" charset="0"/>
              </a:rPr>
              <a:t>— than a mere on/off switch. In fact, one synapse may contain on the order of 1,000 molecular-scale switches. A single human brain has more switches than all the computers and routers and Internet connections on Earth,” he said.</a:t>
            </a:r>
            <a:endParaRPr lang="sl-SI" sz="2000" kern="0" dirty="0">
              <a:solidFill>
                <a:srgbClr val="2D2525"/>
              </a:solidFill>
              <a:latin typeface="Calibri" pitchFamily="34" charset="0"/>
              <a:cs typeface="Calibri" pitchFamily="34" charset="0"/>
            </a:endParaRPr>
          </a:p>
          <a:p>
            <a:r>
              <a:rPr lang="sl-SI" sz="2000" kern="0" dirty="0" smtClean="0">
                <a:solidFill>
                  <a:srgbClr val="2D2525"/>
                </a:solidFill>
                <a:latin typeface="Calibri" pitchFamily="34" charset="0"/>
                <a:cs typeface="Calibri" pitchFamily="34" charset="0"/>
              </a:rPr>
              <a:t>…</a:t>
            </a:r>
            <a:r>
              <a:rPr lang="en-US" sz="2000" kern="0" dirty="0" smtClean="0">
                <a:solidFill>
                  <a:srgbClr val="2D2525"/>
                </a:solidFill>
                <a:latin typeface="Calibri" pitchFamily="34" charset="0"/>
                <a:cs typeface="Calibri" pitchFamily="34" charset="0"/>
              </a:rPr>
              <a:t>neuroscientists </a:t>
            </a:r>
            <a:r>
              <a:rPr lang="en-US" sz="2000" kern="0" dirty="0">
                <a:solidFill>
                  <a:srgbClr val="2D2525"/>
                </a:solidFill>
                <a:latin typeface="Calibri" pitchFamily="34" charset="0"/>
                <a:cs typeface="Calibri" pitchFamily="34" charset="0"/>
              </a:rPr>
              <a:t>uncovered strong evidence that neurons also communicate with each other through weak electric fields. The study, published in the journal Nature Neuroscience, by </a:t>
            </a:r>
            <a:r>
              <a:rPr lang="en-US" sz="2000" kern="0" dirty="0" err="1">
                <a:solidFill>
                  <a:srgbClr val="2D2525"/>
                </a:solidFill>
                <a:latin typeface="Calibri" pitchFamily="34" charset="0"/>
                <a:cs typeface="Calibri" pitchFamily="34" charset="0"/>
              </a:rPr>
              <a:t>Dr</a:t>
            </a:r>
            <a:r>
              <a:rPr lang="en-US" sz="2000" kern="0" dirty="0">
                <a:solidFill>
                  <a:srgbClr val="2D2525"/>
                </a:solidFill>
                <a:latin typeface="Calibri" pitchFamily="34" charset="0"/>
                <a:cs typeface="Calibri" pitchFamily="34" charset="0"/>
              </a:rPr>
              <a:t> Costas </a:t>
            </a:r>
            <a:r>
              <a:rPr lang="en-US" sz="2000" kern="0" dirty="0" err="1">
                <a:solidFill>
                  <a:srgbClr val="2D2525"/>
                </a:solidFill>
                <a:latin typeface="Calibri" pitchFamily="34" charset="0"/>
                <a:cs typeface="Calibri" pitchFamily="34" charset="0"/>
              </a:rPr>
              <a:t>Anastassiou</a:t>
            </a:r>
            <a:r>
              <a:rPr lang="en-US" sz="2000" kern="0" dirty="0">
                <a:solidFill>
                  <a:srgbClr val="2D2525"/>
                </a:solidFill>
                <a:latin typeface="Calibri" pitchFamily="34" charset="0"/>
                <a:cs typeface="Calibri" pitchFamily="34" charset="0"/>
              </a:rPr>
              <a:t> (Caltech), explains how every time an electrical impulse races down the branch of a neuron, a tiny electric field surrounds that </a:t>
            </a:r>
            <a:r>
              <a:rPr lang="en-US" sz="2000" kern="0" dirty="0" smtClean="0">
                <a:solidFill>
                  <a:srgbClr val="2D2525"/>
                </a:solidFill>
                <a:latin typeface="Calibri" pitchFamily="34" charset="0"/>
                <a:cs typeface="Calibri" pitchFamily="34" charset="0"/>
              </a:rPr>
              <a:t>cell</a:t>
            </a:r>
            <a:r>
              <a:rPr lang="sl-SI" sz="2000" kern="0" dirty="0" smtClean="0">
                <a:solidFill>
                  <a:srgbClr val="2D2525"/>
                </a:solidFill>
                <a:latin typeface="Calibri" pitchFamily="34" charset="0"/>
                <a:cs typeface="Calibri" pitchFamily="34" charset="0"/>
              </a:rPr>
              <a:t> ..</a:t>
            </a:r>
          </a:p>
          <a:p>
            <a:pPr lvl="0" fontAlgn="base">
              <a:spcBef>
                <a:spcPts val="600"/>
              </a:spcBef>
              <a:spcAft>
                <a:spcPts val="600"/>
              </a:spcAft>
              <a:buClr>
                <a:srgbClr val="5C6D90"/>
              </a:buClr>
            </a:pPr>
            <a:endParaRPr lang="sl-SI" sz="2000" kern="0" dirty="0">
              <a:solidFill>
                <a:srgbClr val="2D2525"/>
              </a:solidFill>
              <a:latin typeface="Times New Roman"/>
            </a:endParaRPr>
          </a:p>
          <a:p>
            <a:pPr lvl="0" fontAlgn="base">
              <a:spcBef>
                <a:spcPts val="600"/>
              </a:spcBef>
              <a:spcAft>
                <a:spcPts val="600"/>
              </a:spcAft>
              <a:buClr>
                <a:srgbClr val="5C6D90"/>
              </a:buClr>
            </a:pPr>
            <a:r>
              <a:rPr lang="sl-SI" sz="2000" kern="0" dirty="0" smtClean="0">
                <a:solidFill>
                  <a:srgbClr val="2D2525"/>
                </a:solidFill>
                <a:latin typeface="Times New Roman"/>
              </a:rPr>
              <a:t>                                         </a:t>
            </a:r>
            <a:r>
              <a:rPr lang="sl-SI" sz="2000" kern="0" dirty="0" err="1" smtClean="0">
                <a:solidFill>
                  <a:srgbClr val="2D2525"/>
                </a:solidFill>
                <a:latin typeface="Times New Roman"/>
              </a:rPr>
              <a:t>Drake</a:t>
            </a:r>
            <a:r>
              <a:rPr lang="sl-SI" sz="2000" kern="0" dirty="0" smtClean="0">
                <a:solidFill>
                  <a:srgbClr val="2D2525"/>
                </a:solidFill>
                <a:latin typeface="Times New Roman"/>
              </a:rPr>
              <a:t> </a:t>
            </a:r>
            <a:r>
              <a:rPr lang="sl-SI" sz="2000" kern="0" dirty="0" err="1" smtClean="0">
                <a:solidFill>
                  <a:srgbClr val="2D2525"/>
                </a:solidFill>
                <a:latin typeface="Times New Roman"/>
              </a:rPr>
              <a:t>equation</a:t>
            </a:r>
            <a:r>
              <a:rPr lang="sl-SI" sz="2000" kern="0" dirty="0" smtClean="0">
                <a:solidFill>
                  <a:srgbClr val="2D2525"/>
                </a:solidFill>
                <a:latin typeface="Times New Roman"/>
              </a:rPr>
              <a:t>         </a:t>
            </a: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19</a:t>
            </a:fld>
            <a:endParaRPr lang="sl-SI"/>
          </a:p>
        </p:txBody>
      </p:sp>
      <p:pic>
        <p:nvPicPr>
          <p:cNvPr id="15362" name="Picture 2" descr="D:\Users\Mezi\Pictures\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Users\Mezi\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3289"/>
            <a:ext cx="2987824" cy="169471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Users\Mezi\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72051"/>
            <a:ext cx="334786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sl-SI" smtClean="0">
                <a:solidFill>
                  <a:prstClr val="black">
                    <a:tint val="75000"/>
                  </a:prstClr>
                </a:solidFill>
              </a:rPr>
              <a:t>BI 24.1.2013</a:t>
            </a:r>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D429F3E1-4728-4D57-9988-2E30C75E5021}" type="slidenum">
              <a:rPr lang="sl-SI" smtClean="0">
                <a:solidFill>
                  <a:prstClr val="black">
                    <a:tint val="75000"/>
                  </a:prstClr>
                </a:solidFill>
              </a:rPr>
              <a:pPr/>
              <a:t>2</a:t>
            </a:fld>
            <a:endParaRPr lang="sl-SI">
              <a:solidFill>
                <a:prstClr val="black">
                  <a:tint val="75000"/>
                </a:prstClr>
              </a:solidFill>
            </a:endParaRPr>
          </a:p>
        </p:txBody>
      </p:sp>
      <p:sp>
        <p:nvSpPr>
          <p:cNvPr id="8" name="TextBox 7"/>
          <p:cNvSpPr txBox="1"/>
          <p:nvPr/>
        </p:nvSpPr>
        <p:spPr>
          <a:xfrm>
            <a:off x="1187624" y="1125519"/>
            <a:ext cx="6624736" cy="4524315"/>
          </a:xfrm>
          <a:prstGeom prst="rect">
            <a:avLst/>
          </a:prstGeom>
          <a:noFill/>
        </p:spPr>
        <p:txBody>
          <a:bodyPr wrap="square" rtlCol="0">
            <a:spAutoFit/>
          </a:bodyPr>
          <a:lstStyle/>
          <a:p>
            <a:r>
              <a:rPr lang="en-US" dirty="0" smtClean="0">
                <a:solidFill>
                  <a:prstClr val="black"/>
                </a:solidFill>
                <a:latin typeface="Times New Roman" pitchFamily="18" charset="0"/>
                <a:cs typeface="Times New Roman" pitchFamily="18" charset="0"/>
              </a:rPr>
              <a:t>ACM Slovenia, SLAIS, DKZ, IAS, </a:t>
            </a:r>
            <a:r>
              <a:rPr lang="en-US" dirty="0" err="1" smtClean="0">
                <a:solidFill>
                  <a:prstClr val="black"/>
                </a:solidFill>
                <a:latin typeface="Times New Roman" pitchFamily="18" charset="0"/>
                <a:cs typeface="Times New Roman" pitchFamily="18" charset="0"/>
              </a:rPr>
              <a:t>Informatika</a:t>
            </a:r>
            <a:endParaRPr lang="en-US" dirty="0" smtClean="0">
              <a:solidFill>
                <a:prstClr val="black"/>
              </a:solidFill>
              <a:latin typeface="Times New Roman" pitchFamily="18" charset="0"/>
              <a:cs typeface="Times New Roman" pitchFamily="18" charset="0"/>
            </a:endParaRP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hlinkClick r:id="rId2"/>
              </a:rPr>
              <a:t>http://dis-slovarcek.ijs.si/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računalniški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slovarček</a:t>
            </a:r>
            <a:r>
              <a:rPr lang="en-US" dirty="0" smtClean="0">
                <a:solidFill>
                  <a:prstClr val="black"/>
                </a:solidFill>
                <a:latin typeface="Times New Roman" pitchFamily="18" charset="0"/>
                <a:cs typeface="Times New Roman" pitchFamily="18" charset="0"/>
              </a:rPr>
              <a:t>) 12.000 </a:t>
            </a:r>
            <a:r>
              <a:rPr lang="en-US" dirty="0" err="1" smtClean="0">
                <a:solidFill>
                  <a:prstClr val="black"/>
                </a:solidFill>
                <a:latin typeface="Times New Roman" pitchFamily="18" charset="0"/>
                <a:cs typeface="Times New Roman" pitchFamily="18" charset="0"/>
              </a:rPr>
              <a:t>gesel</a:t>
            </a:r>
            <a:endParaRPr lang="en-US" dirty="0" smtClean="0">
              <a:solidFill>
                <a:prstClr val="black"/>
              </a:solidFill>
              <a:latin typeface="Times New Roman" pitchFamily="18" charset="0"/>
              <a:cs typeface="Times New Roman" pitchFamily="18" charset="0"/>
            </a:endParaRPr>
          </a:p>
          <a:p>
            <a:endParaRPr lang="sl-SI" dirty="0" smtClean="0">
              <a:solidFill>
                <a:prstClr val="black"/>
              </a:solidFill>
              <a:latin typeface="Times New Roman" pitchFamily="18" charset="0"/>
              <a:cs typeface="Times New Roman" pitchFamily="18" charset="0"/>
            </a:endParaRPr>
          </a:p>
          <a:p>
            <a:r>
              <a:rPr lang="sl-SI" dirty="0" err="1" smtClean="0">
                <a:solidFill>
                  <a:prstClr val="black"/>
                </a:solidFill>
                <a:latin typeface="Times New Roman" pitchFamily="18" charset="0"/>
                <a:cs typeface="Times New Roman" pitchFamily="18" charset="0"/>
              </a:rPr>
              <a:t>Avatarji</a:t>
            </a:r>
            <a:r>
              <a:rPr lang="sl-SI" dirty="0">
                <a:solidFill>
                  <a:prstClr val="black"/>
                </a:solidFill>
                <a:latin typeface="Times New Roman" pitchFamily="18" charset="0"/>
                <a:cs typeface="Times New Roman" pitchFamily="18" charset="0"/>
              </a:rPr>
              <a:t> – IJS http://www.ijs.si</a:t>
            </a:r>
            <a:r>
              <a:rPr lang="sl-SI" dirty="0" smtClean="0">
                <a:solidFill>
                  <a:prstClr val="black"/>
                </a:solidFill>
                <a:latin typeface="Times New Roman" pitchFamily="18" charset="0"/>
                <a:cs typeface="Times New Roman" pitchFamily="18" charset="0"/>
              </a:rPr>
              <a:t>/, </a:t>
            </a:r>
            <a:r>
              <a:rPr lang="sl-SI" dirty="0">
                <a:solidFill>
                  <a:prstClr val="black"/>
                </a:solidFill>
                <a:latin typeface="Times New Roman" pitchFamily="18" charset="0"/>
                <a:cs typeface="Times New Roman" pitchFamily="18" charset="0"/>
              </a:rPr>
              <a:t>MOL http://www.ljubljana.si/si/mol/</a:t>
            </a:r>
          </a:p>
          <a:p>
            <a:endParaRPr lang="en-US" dirty="0" smtClean="0">
              <a:solidFill>
                <a:prstClr val="black"/>
              </a:solidFill>
              <a:latin typeface="Times New Roman" pitchFamily="18" charset="0"/>
              <a:cs typeface="Times New Roman" pitchFamily="18" charset="0"/>
            </a:endParaRPr>
          </a:p>
          <a:p>
            <a:r>
              <a:rPr lang="en-US" dirty="0" err="1" smtClean="0">
                <a:solidFill>
                  <a:prstClr val="black"/>
                </a:solidFill>
                <a:latin typeface="Times New Roman" pitchFamily="18" charset="0"/>
                <a:cs typeface="Times New Roman" pitchFamily="18" charset="0"/>
              </a:rPr>
              <a:t>Informatica</a:t>
            </a:r>
            <a:r>
              <a:rPr lang="en-US" dirty="0" smtClean="0">
                <a:solidFill>
                  <a:prstClr val="black"/>
                </a:solidFill>
                <a:latin typeface="Times New Roman" pitchFamily="18" charset="0"/>
                <a:cs typeface="Times New Roman" pitchFamily="18" charset="0"/>
              </a:rPr>
              <a:t> </a:t>
            </a:r>
          </a:p>
          <a:p>
            <a:r>
              <a:rPr lang="sl-SI" dirty="0" smtClean="0">
                <a:solidFill>
                  <a:prstClr val="black"/>
                </a:solidFill>
                <a:latin typeface="Times New Roman" pitchFamily="18" charset="0"/>
                <a:cs typeface="Times New Roman" pitchFamily="18" charset="0"/>
              </a:rPr>
              <a:t>Med najbolj citiranimi  slovenskimi revijami po </a:t>
            </a:r>
            <a:r>
              <a:rPr lang="en-US" dirty="0" smtClean="0">
                <a:solidFill>
                  <a:prstClr val="black"/>
                </a:solidFill>
                <a:latin typeface="Times New Roman" pitchFamily="18" charset="0"/>
                <a:cs typeface="Times New Roman" pitchFamily="18" charset="0"/>
              </a:rPr>
              <a:t>Google, Scopus etc. </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JSI </a:t>
            </a:r>
            <a:r>
              <a:rPr lang="sl-SI" dirty="0" smtClean="0">
                <a:solidFill>
                  <a:prstClr val="black"/>
                </a:solidFill>
                <a:latin typeface="Times New Roman" pitchFamily="18" charset="0"/>
                <a:cs typeface="Times New Roman" pitchFamily="18" charset="0"/>
              </a:rPr>
              <a:t>rast </a:t>
            </a:r>
            <a:r>
              <a:rPr lang="en-US" dirty="0" smtClean="0">
                <a:solidFill>
                  <a:prstClr val="black"/>
                </a:solidFill>
                <a:latin typeface="Times New Roman" pitchFamily="18" charset="0"/>
                <a:cs typeface="Times New Roman" pitchFamily="18" charset="0"/>
              </a:rPr>
              <a:t>–</a:t>
            </a:r>
            <a:r>
              <a:rPr lang="sl-SI" dirty="0" smtClean="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 E9, E8, E3 …</a:t>
            </a:r>
            <a:r>
              <a:rPr lang="sl-SI" dirty="0" smtClean="0">
                <a:solidFill>
                  <a:prstClr val="black"/>
                </a:solidFill>
                <a:latin typeface="Times New Roman" pitchFamily="18" charset="0"/>
                <a:cs typeface="Times New Roman" pitchFamily="18" charset="0"/>
              </a:rPr>
              <a:t>Naš sedaj </a:t>
            </a:r>
            <a:r>
              <a:rPr lang="en-US" dirty="0" smtClean="0">
                <a:solidFill>
                  <a:prstClr val="black"/>
                </a:solidFill>
                <a:latin typeface="Times New Roman" pitchFamily="18" charset="0"/>
                <a:cs typeface="Times New Roman" pitchFamily="18" charset="0"/>
              </a:rPr>
              <a:t>35 members</a:t>
            </a:r>
          </a:p>
          <a:p>
            <a:endParaRPr lang="en-US" dirty="0" smtClean="0">
              <a:solidFill>
                <a:prstClr val="black"/>
              </a:solidFill>
              <a:latin typeface="Times New Roman" pitchFamily="18" charset="0"/>
              <a:cs typeface="Times New Roman" pitchFamily="18" charset="0"/>
            </a:endParaRPr>
          </a:p>
          <a:p>
            <a:r>
              <a:rPr lang="sl-SI" dirty="0" smtClean="0">
                <a:solidFill>
                  <a:prstClr val="black"/>
                </a:solidFill>
                <a:latin typeface="Times New Roman" pitchFamily="18" charset="0"/>
                <a:cs typeface="Times New Roman" pitchFamily="18" charset="0"/>
              </a:rPr>
              <a:t>Soustanovil  </a:t>
            </a:r>
            <a:r>
              <a:rPr lang="en-US" dirty="0" smtClean="0">
                <a:solidFill>
                  <a:prstClr val="black"/>
                </a:solidFill>
                <a:latin typeface="Times New Roman" pitchFamily="18" charset="0"/>
                <a:cs typeface="Times New Roman" pitchFamily="18" charset="0"/>
              </a:rPr>
              <a:t>ACM </a:t>
            </a:r>
            <a:r>
              <a:rPr lang="en-US" dirty="0" err="1" smtClean="0">
                <a:solidFill>
                  <a:prstClr val="black"/>
                </a:solidFill>
                <a:latin typeface="Times New Roman" pitchFamily="18" charset="0"/>
                <a:cs typeface="Times New Roman" pitchFamily="18" charset="0"/>
              </a:rPr>
              <a:t>Slo</a:t>
            </a:r>
            <a:r>
              <a:rPr lang="en-US" dirty="0" smtClean="0">
                <a:solidFill>
                  <a:prstClr val="black"/>
                </a:solidFill>
                <a:latin typeface="Times New Roman" pitchFamily="18" charset="0"/>
                <a:cs typeface="Times New Roman" pitchFamily="18" charset="0"/>
              </a:rPr>
              <a:t>, SLAIS, DKZ, IAS</a:t>
            </a:r>
          </a:p>
          <a:p>
            <a:endParaRPr lang="en-US" dirty="0" smtClean="0">
              <a:solidFill>
                <a:prstClr val="black"/>
              </a:solidFill>
              <a:latin typeface="Times New Roman" pitchFamily="18" charset="0"/>
              <a:cs typeface="Times New Roman" pitchFamily="18" charset="0"/>
            </a:endParaRPr>
          </a:p>
          <a:p>
            <a:r>
              <a:rPr lang="sl-SI" dirty="0" smtClean="0">
                <a:solidFill>
                  <a:prstClr val="black"/>
                </a:solidFill>
                <a:latin typeface="Times New Roman" pitchFamily="18" charset="0"/>
                <a:cs typeface="Times New Roman" pitchFamily="18" charset="0"/>
              </a:rPr>
              <a:t>Najboljša aplikacija: zaposlovalni agent prvi v svetu preko </a:t>
            </a:r>
            <a:r>
              <a:rPr lang="en-US" dirty="0" smtClean="0">
                <a:solidFill>
                  <a:prstClr val="black"/>
                </a:solidFill>
                <a:latin typeface="Times New Roman" pitchFamily="18" charset="0"/>
                <a:cs typeface="Times New Roman" pitchFamily="18" charset="0"/>
              </a:rPr>
              <a:t>90% </a:t>
            </a:r>
            <a:r>
              <a:rPr lang="sl-SI" dirty="0" smtClean="0">
                <a:solidFill>
                  <a:prstClr val="black"/>
                </a:solidFill>
                <a:latin typeface="Times New Roman" pitchFamily="18" charset="0"/>
                <a:cs typeface="Times New Roman" pitchFamily="18" charset="0"/>
              </a:rPr>
              <a:t>vseh</a:t>
            </a:r>
            <a:endParaRPr lang="en-US" dirty="0" smtClean="0">
              <a:solidFill>
                <a:prstClr val="black"/>
              </a:solidFill>
              <a:latin typeface="Times New Roman" pitchFamily="18" charset="0"/>
              <a:cs typeface="Times New Roman" pitchFamily="18" charset="0"/>
            </a:endParaRPr>
          </a:p>
          <a:p>
            <a:r>
              <a:rPr lang="sl-SI" dirty="0" smtClean="0">
                <a:solidFill>
                  <a:prstClr val="black"/>
                </a:solidFill>
                <a:latin typeface="Times New Roman" pitchFamily="18" charset="0"/>
                <a:cs typeface="Times New Roman" pitchFamily="18" charset="0"/>
              </a:rPr>
              <a:t>Letos odsek 5 nagrad, najboljše sodelovanje z gospodarstvom, drugo na inovacijah ...</a:t>
            </a:r>
            <a:endParaRPr lang="en-US" dirty="0">
              <a:solidFill>
                <a:prstClr val="black"/>
              </a:solidFill>
              <a:latin typeface="Times New Roman" pitchFamily="18" charset="0"/>
              <a:cs typeface="Times New Roman" pitchFamily="18" charset="0"/>
            </a:endParaRPr>
          </a:p>
        </p:txBody>
      </p:sp>
      <p:pic>
        <p:nvPicPr>
          <p:cNvPr id="12" name="Picture 9" descr="informatic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0"/>
            <a:ext cx="1895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Naslov 1"/>
          <p:cNvSpPr>
            <a:spLocks noGrp="1"/>
          </p:cNvSpPr>
          <p:nvPr>
            <p:ph type="title"/>
          </p:nvPr>
        </p:nvSpPr>
        <p:spPr>
          <a:xfrm>
            <a:off x="395536" y="0"/>
            <a:ext cx="8229600" cy="980728"/>
          </a:xfrm>
        </p:spPr>
        <p:txBody>
          <a:bodyPr/>
          <a:lstStyle/>
          <a:p>
            <a:r>
              <a:rPr lang="sl-SI" b="1" dirty="0" smtClean="0"/>
              <a:t> ZDRUŽENJA  </a:t>
            </a:r>
            <a:endParaRPr lang="sl-SI" b="1" dirty="0"/>
          </a:p>
        </p:txBody>
      </p:sp>
    </p:spTree>
    <p:extLst>
      <p:ext uri="{BB962C8B-B14F-4D97-AF65-F5344CB8AC3E}">
        <p14:creationId xmlns:p14="http://schemas.microsoft.com/office/powerpoint/2010/main" val="28809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3600" b="1" dirty="0">
                <a:solidFill>
                  <a:sysClr val="windowText" lastClr="000000"/>
                </a:solidFill>
                <a:ea typeface="+mn-ea"/>
                <a:cs typeface="+mn-cs"/>
              </a:rPr>
              <a:t>ČLOVEŠKE IN RAČUNALNIŠKE SPOSOBNOSTI </a:t>
            </a:r>
            <a:r>
              <a:rPr lang="sl-SI" sz="1500" b="1" dirty="0" smtClean="0">
                <a:solidFill>
                  <a:sysClr val="windowText" lastClr="000000"/>
                </a:solidFill>
                <a:ea typeface="+mn-ea"/>
                <a:cs typeface="+mn-cs"/>
              </a:rPr>
              <a:t/>
            </a:r>
            <a:br>
              <a:rPr lang="sl-SI" sz="1500" b="1" dirty="0" smtClean="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BI 24.1.2013</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20</a:t>
            </a:fld>
            <a:endParaRPr lang="sl-SI" dirty="0">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9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940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r>
              <a:rPr lang="sl-SI" b="1" dirty="0" smtClean="0"/>
              <a:t>                      ČLOVEŠKA INTELIGENCA  </a:t>
            </a:r>
            <a:endParaRPr lang="sl-SI" b="1" dirty="0"/>
          </a:p>
        </p:txBody>
      </p:sp>
      <p:sp>
        <p:nvSpPr>
          <p:cNvPr id="5" name="PoljeZBesedilom 4"/>
          <p:cNvSpPr txBox="1"/>
          <p:nvPr/>
        </p:nvSpPr>
        <p:spPr>
          <a:xfrm>
            <a:off x="611560" y="1268760"/>
            <a:ext cx="8064896" cy="4247317"/>
          </a:xfrm>
          <a:prstGeom prst="rect">
            <a:avLst/>
          </a:prstGeom>
          <a:noFill/>
        </p:spPr>
        <p:txBody>
          <a:bodyPr wrap="square" rtlCol="0">
            <a:spAutoFit/>
          </a:bodyPr>
          <a:lstStyle/>
          <a:p>
            <a:pPr lvl="0" fontAlgn="base">
              <a:spcBef>
                <a:spcPts val="600"/>
              </a:spcBef>
              <a:spcAft>
                <a:spcPts val="600"/>
              </a:spcAft>
              <a:buClr>
                <a:srgbClr val="5C6D90"/>
              </a:buClr>
            </a:pPr>
            <a:r>
              <a:rPr lang="sl-SI" sz="2000" kern="0" dirty="0" smtClean="0">
                <a:solidFill>
                  <a:srgbClr val="2D2525"/>
                </a:solidFill>
                <a:latin typeface="Times New Roman"/>
              </a:rPr>
              <a:t>                                </a:t>
            </a:r>
            <a:r>
              <a:rPr lang="sl-SI" sz="2000" kern="0" dirty="0" smtClean="0">
                <a:solidFill>
                  <a:srgbClr val="2D2525"/>
                </a:solidFill>
              </a:rPr>
              <a:t>10-30 vrst inteligence: splošna, simbolična, emocionalna, abstraktna, gibalna, vidna, govorna, bralna, glasbena ….</a:t>
            </a:r>
          </a:p>
          <a:p>
            <a:pPr lvl="0" fontAlgn="base">
              <a:spcBef>
                <a:spcPts val="600"/>
              </a:spcBef>
              <a:spcAft>
                <a:spcPts val="600"/>
              </a:spcAft>
              <a:buClr>
                <a:srgbClr val="5C6D90"/>
              </a:buClr>
            </a:pPr>
            <a:r>
              <a:rPr lang="en-US" sz="2000" b="1" dirty="0" smtClean="0"/>
              <a:t>Emotional </a:t>
            </a:r>
            <a:r>
              <a:rPr lang="en-US" sz="2000" b="1" dirty="0"/>
              <a:t>intelligence</a:t>
            </a:r>
            <a:r>
              <a:rPr lang="en-US" sz="2000" dirty="0"/>
              <a:t> (EI) is a skill or ability in the case of the trait EI model, a self-perceived ability to identify, assess, and control the </a:t>
            </a:r>
            <a:r>
              <a:rPr lang="en-US" sz="2000" dirty="0">
                <a:hlinkClick r:id="rId2" tooltip="Emotions"/>
              </a:rPr>
              <a:t>emotions</a:t>
            </a:r>
            <a:r>
              <a:rPr lang="en-US" sz="2000" dirty="0"/>
              <a:t> of oneself, of others, and of groups. Various models and definitions have been proposed of which the ability and trait EI models are the most widely accepted in the scientific literature. Criticisms have centered on whether the construct is a real </a:t>
            </a:r>
            <a:r>
              <a:rPr lang="en-US" sz="2000" dirty="0">
                <a:hlinkClick r:id="rId3" tooltip="Intelligence"/>
              </a:rPr>
              <a:t>intelligence</a:t>
            </a:r>
            <a:r>
              <a:rPr lang="en-US" sz="2000" dirty="0"/>
              <a:t> and whether it has incremental validity over </a:t>
            </a:r>
            <a:r>
              <a:rPr lang="en-US" sz="2000" dirty="0">
                <a:hlinkClick r:id="rId4" tooltip="IQ"/>
              </a:rPr>
              <a:t>IQ</a:t>
            </a:r>
            <a:r>
              <a:rPr lang="en-US" sz="2000" dirty="0"/>
              <a:t> and the </a:t>
            </a:r>
            <a:r>
              <a:rPr lang="en-US" sz="2000" dirty="0">
                <a:hlinkClick r:id="rId5" tooltip="Big Five personality traits"/>
              </a:rPr>
              <a:t>Big Five</a:t>
            </a:r>
            <a:r>
              <a:rPr lang="en-US" sz="2000" dirty="0"/>
              <a:t> personality dimensions.</a:t>
            </a:r>
            <a:r>
              <a:rPr lang="sl-SI" sz="2000" kern="0" dirty="0" smtClean="0">
                <a:solidFill>
                  <a:srgbClr val="2D2525"/>
                </a:solidFill>
              </a:rPr>
              <a:t/>
            </a:r>
            <a:br>
              <a:rPr lang="sl-SI" sz="2000" kern="0" dirty="0" smtClean="0">
                <a:solidFill>
                  <a:srgbClr val="2D2525"/>
                </a:solidFill>
              </a:rPr>
            </a:br>
            <a:endParaRPr lang="sl-SI" sz="2000" i="1" kern="0" dirty="0" smtClean="0">
              <a:solidFill>
                <a:srgbClr val="2D2525"/>
              </a:solidFill>
            </a:endParaRPr>
          </a:p>
          <a:p>
            <a:pPr lvl="0" fontAlgn="base">
              <a:spcBef>
                <a:spcPts val="600"/>
              </a:spcBef>
              <a:spcAft>
                <a:spcPts val="600"/>
              </a:spcAft>
              <a:buClr>
                <a:srgbClr val="5C6D90"/>
              </a:buClr>
            </a:pPr>
            <a:r>
              <a:rPr lang="sl-SI" sz="2000" kern="0" dirty="0" err="1" smtClean="0">
                <a:solidFill>
                  <a:srgbClr val="2D2525"/>
                </a:solidFill>
              </a:rPr>
              <a:t>Flynnov</a:t>
            </a:r>
            <a:r>
              <a:rPr lang="sl-SI" sz="2000" kern="0" dirty="0" smtClean="0">
                <a:solidFill>
                  <a:srgbClr val="2D2525"/>
                </a:solidFill>
              </a:rPr>
              <a:t> </a:t>
            </a:r>
            <a:r>
              <a:rPr lang="sl-SI" sz="2000" kern="0" dirty="0" err="1" smtClean="0">
                <a:solidFill>
                  <a:srgbClr val="2D2525"/>
                </a:solidFill>
              </a:rPr>
              <a:t>effect</a:t>
            </a:r>
            <a:r>
              <a:rPr lang="sl-SI" sz="2000" kern="0" dirty="0" smtClean="0">
                <a:solidFill>
                  <a:srgbClr val="2D2525"/>
                </a:solidFill>
              </a:rPr>
              <a:t> / pametnejši ljudje imajo manj otrok </a:t>
            </a:r>
          </a:p>
          <a:p>
            <a:pPr lvl="0" fontAlgn="base">
              <a:spcBef>
                <a:spcPts val="600"/>
              </a:spcBef>
              <a:spcAft>
                <a:spcPts val="600"/>
              </a:spcAft>
              <a:buClr>
                <a:srgbClr val="5C6D90"/>
              </a:buClr>
            </a:pPr>
            <a:r>
              <a:rPr lang="sl-SI" sz="2000" kern="0" dirty="0" smtClean="0">
                <a:solidFill>
                  <a:srgbClr val="2D2525"/>
                </a:solidFill>
              </a:rPr>
              <a:t>IQ testi: splošni, specialni, integralni …</a:t>
            </a:r>
            <a:endParaRPr lang="en-US" sz="2000" kern="0" dirty="0">
              <a:solidFill>
                <a:srgbClr val="2D2525"/>
              </a:solidFill>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21</a:t>
            </a:fld>
            <a:endParaRPr lang="sl-SI"/>
          </a:p>
        </p:txBody>
      </p:sp>
      <p:pic>
        <p:nvPicPr>
          <p:cNvPr id="2050" name="Picture 2" descr="C:\Users\Mezi\Pictures\emotional-intellig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339752" cy="15598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ezi\Pictures\600px-IQ_curve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2996235" cy="23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ČLOVEŠKA INTELIGENCA  </a:t>
            </a:r>
            <a:endParaRPr lang="sl-SI" b="1" dirty="0"/>
          </a:p>
        </p:txBody>
      </p:sp>
      <p:sp>
        <p:nvSpPr>
          <p:cNvPr id="5" name="PoljeZBesedilom 4"/>
          <p:cNvSpPr txBox="1"/>
          <p:nvPr/>
        </p:nvSpPr>
        <p:spPr>
          <a:xfrm>
            <a:off x="539552" y="908720"/>
            <a:ext cx="8064896" cy="5570756"/>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Times New Roman"/>
              </a:rPr>
              <a:t>IQ  is the best single predictor of success at job. People with higher IQ have higher title, status, income, live longer and healthier. And vice versa. </a:t>
            </a:r>
          </a:p>
          <a:p>
            <a:pPr lvl="0" fontAlgn="base">
              <a:spcBef>
                <a:spcPts val="600"/>
              </a:spcBef>
              <a:spcAft>
                <a:spcPts val="600"/>
              </a:spcAft>
              <a:buClr>
                <a:srgbClr val="5C6D90"/>
              </a:buClr>
            </a:pPr>
            <a:r>
              <a:rPr lang="en-US" sz="2000" kern="0" dirty="0" smtClean="0">
                <a:solidFill>
                  <a:srgbClr val="2D2525"/>
                </a:solidFill>
                <a:latin typeface="Times New Roman"/>
              </a:rPr>
              <a:t>(W: </a:t>
            </a:r>
            <a:r>
              <a:rPr lang="en-US" sz="2000" dirty="0" smtClean="0"/>
              <a:t>individuals with low IQs are more likely to be divorced, have a child out of marriage, be incarcerated, and need long-term welfare support).</a:t>
            </a:r>
          </a:p>
          <a:p>
            <a:pPr lvl="0" fontAlgn="base">
              <a:spcBef>
                <a:spcPts val="600"/>
              </a:spcBef>
              <a:spcAft>
                <a:spcPts val="600"/>
              </a:spcAft>
              <a:buClr>
                <a:srgbClr val="5C6D90"/>
              </a:buClr>
            </a:pPr>
            <a:r>
              <a:rPr lang="sl-SI" sz="2800" kern="0" dirty="0" smtClean="0">
                <a:solidFill>
                  <a:srgbClr val="000000"/>
                </a:solidFill>
                <a:effectLst>
                  <a:outerShdw blurRad="38100" dist="38100" dir="2700000" algn="tl">
                    <a:srgbClr val="000000"/>
                  </a:outerShdw>
                </a:effectLst>
                <a:latin typeface="Tahoma"/>
                <a:ea typeface="+mj-ea"/>
                <a:cs typeface="+mj-cs"/>
              </a:rPr>
              <a:t>Kako je to mogoče?</a:t>
            </a:r>
          </a:p>
          <a:p>
            <a:pPr lvl="0" fontAlgn="base">
              <a:spcBef>
                <a:spcPts val="600"/>
              </a:spcBef>
              <a:spcAft>
                <a:spcPts val="600"/>
              </a:spcAft>
              <a:buClr>
                <a:srgbClr val="5C6D90"/>
              </a:buClr>
            </a:pPr>
            <a:r>
              <a:rPr lang="sl-SI" sz="2800" kern="0" dirty="0" smtClean="0">
                <a:solidFill>
                  <a:srgbClr val="000000"/>
                </a:solidFill>
                <a:effectLst>
                  <a:outerShdw blurRad="38100" dist="38100" dir="2700000" algn="tl">
                    <a:srgbClr val="000000"/>
                  </a:outerShdw>
                </a:effectLst>
                <a:latin typeface="Tahoma"/>
                <a:ea typeface="+mj-ea"/>
                <a:cs typeface="+mj-cs"/>
              </a:rPr>
              <a:t>Svet ljudje vidijo na raznih nivojih</a:t>
            </a:r>
            <a:r>
              <a:rPr lang="en-US" sz="2800" kern="0" dirty="0" smtClean="0">
                <a:solidFill>
                  <a:srgbClr val="000000"/>
                </a:solidFill>
                <a:effectLst>
                  <a:outerShdw blurRad="38100" dist="38100" dir="2700000" algn="tl">
                    <a:srgbClr val="000000"/>
                  </a:outerShdw>
                </a:effectLst>
                <a:latin typeface="Tahoma"/>
                <a:ea typeface="+mj-ea"/>
                <a:cs typeface="+mj-cs"/>
              </a:rPr>
              <a:t>!</a:t>
            </a:r>
            <a:br>
              <a:rPr lang="en-US" sz="2800" kern="0" dirty="0" smtClean="0">
                <a:solidFill>
                  <a:srgbClr val="000000"/>
                </a:solidFill>
                <a:effectLst>
                  <a:outerShdw blurRad="38100" dist="38100" dir="2700000" algn="tl">
                    <a:srgbClr val="000000"/>
                  </a:outerShdw>
                </a:effectLst>
                <a:latin typeface="Tahoma"/>
                <a:ea typeface="+mj-ea"/>
                <a:cs typeface="+mj-cs"/>
              </a:rPr>
            </a:br>
            <a:r>
              <a:rPr lang="en-US" sz="2400" kern="0" dirty="0" smtClean="0">
                <a:solidFill>
                  <a:srgbClr val="000000"/>
                </a:solidFill>
                <a:ea typeface="+mj-ea"/>
                <a:cs typeface="+mj-cs"/>
              </a:rPr>
              <a:t>(</a:t>
            </a:r>
            <a:r>
              <a:rPr lang="sl-SI" sz="2400" kern="0" dirty="0" smtClean="0">
                <a:solidFill>
                  <a:srgbClr val="000000"/>
                </a:solidFill>
                <a:ea typeface="+mj-ea"/>
                <a:cs typeface="+mj-cs"/>
              </a:rPr>
              <a:t>politično, popularno, ljudske mase, poslovno, </a:t>
            </a:r>
            <a:br>
              <a:rPr lang="sl-SI" sz="2400" kern="0" dirty="0" smtClean="0">
                <a:solidFill>
                  <a:srgbClr val="000000"/>
                </a:solidFill>
                <a:ea typeface="+mj-ea"/>
                <a:cs typeface="+mj-cs"/>
              </a:rPr>
            </a:br>
            <a:r>
              <a:rPr lang="sl-SI" sz="2400" kern="0" dirty="0" smtClean="0">
                <a:solidFill>
                  <a:srgbClr val="000000"/>
                </a:solidFill>
                <a:ea typeface="+mj-ea"/>
                <a:cs typeface="+mj-cs"/>
              </a:rPr>
              <a:t>mediji, poljudno-znanstveno, znanstveno</a:t>
            </a:r>
            <a:r>
              <a:rPr lang="en-US" sz="2400" kern="0" dirty="0" smtClean="0">
                <a:solidFill>
                  <a:srgbClr val="000000"/>
                </a:solidFill>
                <a:ea typeface="+mj-ea"/>
                <a:cs typeface="+mj-cs"/>
              </a:rPr>
              <a:t>)</a:t>
            </a:r>
            <a:endParaRPr lang="en-US" sz="1200" kern="0" dirty="0" smtClean="0">
              <a:solidFill>
                <a:srgbClr val="2D2525"/>
              </a:solidFill>
              <a:latin typeface="Times New Roman"/>
            </a:endParaRPr>
          </a:p>
          <a:p>
            <a:pPr lvl="0" fontAlgn="base">
              <a:spcBef>
                <a:spcPts val="600"/>
              </a:spcBef>
              <a:spcAft>
                <a:spcPts val="600"/>
              </a:spcAft>
              <a:buClr>
                <a:srgbClr val="5C6D90"/>
              </a:buClr>
            </a:pPr>
            <a:r>
              <a:rPr lang="sl-SI" sz="2800" kern="0" dirty="0" smtClean="0">
                <a:solidFill>
                  <a:srgbClr val="000000"/>
                </a:solidFill>
                <a:effectLst>
                  <a:outerShdw blurRad="38100" dist="38100" dir="2700000" algn="tl">
                    <a:srgbClr val="000000"/>
                  </a:outerShdw>
                </a:effectLst>
                <a:latin typeface="Tahoma"/>
              </a:rPr>
              <a:t>Znanost – dejstva, </a:t>
            </a:r>
            <a:br>
              <a:rPr lang="sl-SI" sz="2800" kern="0" dirty="0" smtClean="0">
                <a:solidFill>
                  <a:srgbClr val="000000"/>
                </a:solidFill>
                <a:effectLst>
                  <a:outerShdw blurRad="38100" dist="38100" dir="2700000" algn="tl">
                    <a:srgbClr val="000000"/>
                  </a:outerShdw>
                </a:effectLst>
                <a:latin typeface="Tahoma"/>
              </a:rPr>
            </a:br>
            <a:r>
              <a:rPr lang="sl-SI" sz="2800" kern="0" dirty="0" smtClean="0">
                <a:solidFill>
                  <a:srgbClr val="000000"/>
                </a:solidFill>
                <a:effectLst>
                  <a:outerShdw blurRad="38100" dist="38100" dir="2700000" algn="tl">
                    <a:srgbClr val="000000"/>
                  </a:outerShdw>
                </a:effectLst>
                <a:latin typeface="Tahoma"/>
              </a:rPr>
              <a:t>empirično preverjanje, platonizem</a:t>
            </a:r>
          </a:p>
          <a:p>
            <a:pPr lvl="0" fontAlgn="base">
              <a:spcBef>
                <a:spcPts val="600"/>
              </a:spcBef>
              <a:spcAft>
                <a:spcPts val="600"/>
              </a:spcAft>
              <a:buClr>
                <a:srgbClr val="5C6D90"/>
              </a:buClr>
            </a:pPr>
            <a:r>
              <a:rPr lang="sl-SI" sz="2800" kern="0" dirty="0" smtClean="0">
                <a:solidFill>
                  <a:srgbClr val="000000"/>
                </a:solidFill>
                <a:latin typeface="+mj-lt"/>
              </a:rPr>
              <a:t>Inženirji – konstrukcija, delovanje naprav in sistemov</a:t>
            </a:r>
          </a:p>
          <a:p>
            <a:pPr lvl="0" fontAlgn="base">
              <a:spcBef>
                <a:spcPts val="600"/>
              </a:spcBef>
              <a:spcAft>
                <a:spcPts val="600"/>
              </a:spcAft>
              <a:buClr>
                <a:srgbClr val="5C6D90"/>
              </a:buClr>
            </a:pPr>
            <a:r>
              <a:rPr lang="sl-SI" sz="2800" kern="0" dirty="0" smtClean="0">
                <a:solidFill>
                  <a:srgbClr val="000000"/>
                </a:solidFill>
                <a:latin typeface="+mj-lt"/>
              </a:rPr>
              <a:t>Poslovni pogled – kako narediti dober posel</a:t>
            </a:r>
            <a:endParaRPr lang="en-US" sz="2800" kern="0" dirty="0" smtClean="0">
              <a:solidFill>
                <a:srgbClr val="000000"/>
              </a:solidFill>
              <a:latin typeface="+mj-lt"/>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22</a:t>
            </a:fld>
            <a:endParaRPr lang="sl-SI"/>
          </a:p>
        </p:txBody>
      </p:sp>
      <p:pic>
        <p:nvPicPr>
          <p:cNvPr id="1026" name="Picture 2" descr="C:\Users\Mezi\Pictures\i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2" y="2996952"/>
            <a:ext cx="2224758" cy="222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sl-SI" sz="4000" dirty="0" smtClean="0">
                <a:solidFill>
                  <a:srgbClr val="000000"/>
                </a:solidFill>
              </a:rPr>
              <a:t/>
            </a:r>
            <a:br>
              <a:rPr lang="sl-SI" sz="4000" dirty="0" smtClean="0">
                <a:solidFill>
                  <a:srgbClr val="000000"/>
                </a:solidFill>
              </a:rPr>
            </a:br>
            <a:endParaRPr lang="en-US" sz="4000" dirty="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effectLst/>
                <a:latin typeface="Calibri" pitchFamily="34" charset="0"/>
                <a:cs typeface="Calibri" pitchFamily="34" charset="0"/>
              </a:rPr>
              <a:t>BI 24.1.2013</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23</a:t>
            </a:fld>
            <a:endParaRPr lang="en-US" dirty="0">
              <a:solidFill>
                <a:srgbClr val="FFFFFF"/>
              </a:solidFill>
            </a:endParaRPr>
          </a:p>
        </p:txBody>
      </p:sp>
      <p:sp>
        <p:nvSpPr>
          <p:cNvPr id="102406" name="TextBox 1"/>
          <p:cNvSpPr txBox="1">
            <a:spLocks noChangeArrowheads="1"/>
          </p:cNvSpPr>
          <p:nvPr/>
        </p:nvSpPr>
        <p:spPr bwMode="auto">
          <a:xfrm>
            <a:off x="755576" y="5373216"/>
            <a:ext cx="76328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DISTRIBU</a:t>
            </a:r>
            <a:r>
              <a:rPr lang="sl-SI" sz="2000" dirty="0" smtClean="0">
                <a:solidFill>
                  <a:srgbClr val="000000"/>
                </a:solidFill>
                <a:latin typeface="Times New Roman" pitchFamily="18" charset="0"/>
                <a:cs typeface="Times New Roman" pitchFamily="18" charset="0"/>
              </a:rPr>
              <a:t>CIJA: veliki/mali, M/Ž, religiozni, glede na iskalnik </a:t>
            </a:r>
            <a:r>
              <a:rPr lang="en-US" sz="2000" dirty="0" smtClean="0">
                <a:solidFill>
                  <a:srgbClr val="000000"/>
                </a:solidFill>
                <a:latin typeface="Times New Roman" pitchFamily="18" charset="0"/>
                <a:cs typeface="Times New Roman" pitchFamily="18" charset="0"/>
              </a:rPr>
              <a:t>…</a:t>
            </a:r>
            <a:br>
              <a:rPr lang="en-US" sz="2000" dirty="0" smtClean="0">
                <a:solidFill>
                  <a:srgbClr val="000000"/>
                </a:solidFill>
                <a:latin typeface="Times New Roman" pitchFamily="18" charset="0"/>
                <a:cs typeface="Times New Roman" pitchFamily="18" charset="0"/>
              </a:rPr>
            </a:br>
            <a:r>
              <a:rPr lang="sl-SI" sz="2000" dirty="0" smtClean="0">
                <a:solidFill>
                  <a:srgbClr val="000000"/>
                </a:solidFill>
                <a:latin typeface="Times New Roman" pitchFamily="18" charset="0"/>
                <a:cs typeface="Times New Roman" pitchFamily="18" charset="0"/>
              </a:rPr>
              <a:t>male ali </a:t>
            </a:r>
            <a:r>
              <a:rPr lang="sl-SI" sz="2000" smtClean="0">
                <a:solidFill>
                  <a:srgbClr val="000000"/>
                </a:solidFill>
                <a:latin typeface="Times New Roman" pitchFamily="18" charset="0"/>
                <a:cs typeface="Times New Roman" pitchFamily="18" charset="0"/>
              </a:rPr>
              <a:t>pomembne razlike?</a:t>
            </a:r>
            <a:r>
              <a:rPr lang="sl-SI" sz="2000" dirty="0" smtClean="0">
                <a:solidFill>
                  <a:srgbClr val="000000"/>
                </a:solidFill>
                <a:latin typeface="Times New Roman" pitchFamily="18" charset="0"/>
                <a:cs typeface="Times New Roman" pitchFamily="18" charset="0"/>
              </a:rPr>
              <a:t/>
            </a:r>
            <a:br>
              <a:rPr lang="sl-SI" sz="2000" dirty="0" smtClean="0">
                <a:solidFill>
                  <a:srgbClr val="000000"/>
                </a:solidFill>
                <a:latin typeface="Times New Roman" pitchFamily="18" charset="0"/>
                <a:cs typeface="Times New Roman" pitchFamily="18" charset="0"/>
              </a:rPr>
            </a:br>
            <a:r>
              <a:rPr lang="sl-SI" sz="2000" b="1" u="sng" dirty="0" smtClean="0">
                <a:solidFill>
                  <a:prstClr val="black"/>
                </a:solidFill>
                <a:latin typeface="Times New Roman" pitchFamily="18" charset="0"/>
                <a:cs typeface="Times New Roman" pitchFamily="18" charset="0"/>
              </a:rPr>
              <a:t>Sobotna </a:t>
            </a:r>
            <a:r>
              <a:rPr lang="sl-SI" sz="2000" b="1" u="sng" dirty="0">
                <a:solidFill>
                  <a:prstClr val="black"/>
                </a:solidFill>
                <a:latin typeface="Times New Roman" pitchFamily="18" charset="0"/>
                <a:cs typeface="Times New Roman" pitchFamily="18" charset="0"/>
              </a:rPr>
              <a:t>priloga </a:t>
            </a:r>
            <a:r>
              <a:rPr lang="sl-SI" sz="2000" u="sng" dirty="0">
                <a:solidFill>
                  <a:prstClr val="black"/>
                </a:solidFill>
                <a:latin typeface="Times New Roman" pitchFamily="18" charset="0"/>
                <a:cs typeface="Times New Roman" pitchFamily="18" charset="0"/>
              </a:rPr>
              <a:t>12.3.2011 </a:t>
            </a:r>
            <a:r>
              <a:rPr lang="sl-SI" sz="2000" u="sng" dirty="0" err="1">
                <a:solidFill>
                  <a:prstClr val="black"/>
                </a:solidFill>
                <a:latin typeface="Times New Roman" pitchFamily="18" charset="0"/>
                <a:cs typeface="Times New Roman" pitchFamily="18" charset="0"/>
              </a:rPr>
              <a:t>Resetiranje</a:t>
            </a:r>
            <a:r>
              <a:rPr lang="sl-SI" sz="2000" u="sng" dirty="0">
                <a:solidFill>
                  <a:prstClr val="black"/>
                </a:solidFill>
                <a:latin typeface="Times New Roman" pitchFamily="18" charset="0"/>
                <a:cs typeface="Times New Roman" pitchFamily="18" charset="0"/>
              </a:rPr>
              <a:t> v 23 tezah </a:t>
            </a:r>
            <a:endParaRPr lang="sl-SI" sz="2000" dirty="0" smtClean="0">
              <a:solidFill>
                <a:srgbClr val="000000"/>
              </a:solidFill>
              <a:latin typeface="Times New Roman" pitchFamily="18" charset="0"/>
              <a:cs typeface="Times New Roman" pitchFamily="18" charset="0"/>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ČLOVEŠKA INTELIGENCA</a:t>
            </a:r>
            <a:endParaRPr kumimoji="0" lang="sl-SI"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170" name="Picture 2" descr="D:\Users\Mezi\Pictures\800px-National_IQ_Lynn_Vanhanen_2006_IQ_and_Global_Inequ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51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1864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en-US" sz="4000" smtClean="0">
                <a:solidFill>
                  <a:srgbClr val="000000"/>
                </a:solidFill>
              </a:rPr>
              <a:t/>
            </a:r>
            <a:br>
              <a:rPr lang="en-US" sz="4000" smtClean="0">
                <a:solidFill>
                  <a:srgbClr val="000000"/>
                </a:solidFill>
              </a:rPr>
            </a:br>
            <a:endParaRPr lang="en-US" sz="400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mtClean="0">
                <a:solidFill>
                  <a:schemeClr val="accent4">
                    <a:lumMod val="10000"/>
                  </a:schemeClr>
                </a:solidFill>
                <a:effectLst/>
                <a:latin typeface="Calibri" pitchFamily="34" charset="0"/>
                <a:cs typeface="Calibri" pitchFamily="34" charset="0"/>
              </a:rPr>
              <a:t>BI 24.1.2013</a:t>
            </a:r>
            <a:endParaRPr lang="en-US">
              <a:solidFill>
                <a:schemeClr val="accent4">
                  <a:lumMod val="10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24</a:t>
            </a:fld>
            <a:endParaRPr lang="en-US">
              <a:solidFill>
                <a:srgbClr val="FFFFFF"/>
              </a:solidFill>
            </a:endParaRPr>
          </a:p>
        </p:txBody>
      </p:sp>
      <p:sp>
        <p:nvSpPr>
          <p:cNvPr id="102406" name="TextBox 1"/>
          <p:cNvSpPr txBox="1">
            <a:spLocks noChangeArrowheads="1"/>
          </p:cNvSpPr>
          <p:nvPr/>
        </p:nvSpPr>
        <p:spPr bwMode="auto">
          <a:xfrm>
            <a:off x="971600" y="980728"/>
            <a:ext cx="63373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z="2000" dirty="0" smtClean="0">
                <a:solidFill>
                  <a:srgbClr val="000000"/>
                </a:solidFill>
                <a:latin typeface="Calibri" pitchFamily="34" charset="0"/>
                <a:cs typeface="Calibri" pitchFamily="34" charset="0"/>
              </a:rPr>
              <a:t>Primer, kako lahko uporabimo inteligentne sisteme za konkretne zaključke  - nafta</a:t>
            </a: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endParaRPr lang="en-US" dirty="0">
              <a:solidFill>
                <a:srgbClr val="000000"/>
              </a:solidFill>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l-SI" b="1" dirty="0" smtClean="0">
                <a:solidFill>
                  <a:sysClr val="windowText" lastClr="000000"/>
                </a:solidFill>
                <a:latin typeface="Calibri"/>
              </a:rPr>
              <a:t>UPORABA INTELIGENCE ZA ANALIZE IN NAPOVEDI</a:t>
            </a:r>
            <a:endParaRPr kumimoji="0" lang="en-US" sz="4400" b="1" i="0" u="none" strike="noStrike" kern="1200" cap="none" spc="0" normalizeH="0" baseline="0" dirty="0">
              <a:ln>
                <a:noFill/>
              </a:ln>
              <a:solidFill>
                <a:sysClr val="windowText" lastClr="000000"/>
              </a:solidFill>
              <a:effectLst/>
              <a:uLnTx/>
              <a:uFillTx/>
              <a:latin typeface="Calibri"/>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93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573016"/>
            <a:ext cx="33337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
          <p:cNvSpPr txBox="1">
            <a:spLocks noChangeArrowheads="1"/>
          </p:cNvSpPr>
          <p:nvPr/>
        </p:nvSpPr>
        <p:spPr bwMode="auto">
          <a:xfrm>
            <a:off x="539552" y="3590771"/>
            <a:ext cx="66253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z="2000" dirty="0" smtClean="0">
                <a:solidFill>
                  <a:srgbClr val="000000"/>
                </a:solidFill>
                <a:latin typeface="Calibri" pitchFamily="34" charset="0"/>
                <a:cs typeface="Calibri" pitchFamily="34" charset="0"/>
              </a:rPr>
              <a:t>Maksimalna produkcija </a:t>
            </a:r>
            <a:r>
              <a:rPr lang="en-US" sz="2000" dirty="0" smtClean="0">
                <a:solidFill>
                  <a:srgbClr val="000000"/>
                </a:solidFill>
                <a:latin typeface="Calibri" pitchFamily="34" charset="0"/>
                <a:cs typeface="Calibri" pitchFamily="34" charset="0"/>
              </a:rPr>
              <a:t>10-20 </a:t>
            </a:r>
            <a:r>
              <a:rPr lang="sl-SI" sz="2000" dirty="0" smtClean="0">
                <a:solidFill>
                  <a:srgbClr val="000000"/>
                </a:solidFill>
                <a:latin typeface="Calibri" pitchFamily="34" charset="0"/>
                <a:cs typeface="Calibri" pitchFamily="34" charset="0"/>
              </a:rPr>
              <a:t>let</a:t>
            </a: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sl-SI" sz="2000" dirty="0" smtClean="0">
                <a:solidFill>
                  <a:srgbClr val="000000"/>
                </a:solidFill>
                <a:latin typeface="Calibri" pitchFamily="34" charset="0"/>
                <a:cs typeface="Calibri" pitchFamily="34" charset="0"/>
              </a:rPr>
              <a:t>Cene skačejo gor in dol</a:t>
            </a: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000" dirty="0" smtClean="0">
                <a:solidFill>
                  <a:srgbClr val="000000"/>
                </a:solidFill>
                <a:latin typeface="Calibri" pitchFamily="34" charset="0"/>
                <a:cs typeface="Calibri" pitchFamily="34" charset="0"/>
              </a:rPr>
              <a:t>N</a:t>
            </a:r>
            <a:r>
              <a:rPr lang="sl-SI" sz="2000" dirty="0" smtClean="0">
                <a:solidFill>
                  <a:srgbClr val="000000"/>
                </a:solidFill>
                <a:latin typeface="Calibri" pitchFamily="34" charset="0"/>
                <a:cs typeface="Calibri" pitchFamily="34" charset="0"/>
              </a:rPr>
              <a:t>i zanesljivih kratkoročnih napovedi</a:t>
            </a: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endParaRPr lang="en-US"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sl-SI" sz="2000" dirty="0" smtClean="0">
                <a:solidFill>
                  <a:srgbClr val="000000"/>
                </a:solidFill>
                <a:latin typeface="Calibri" pitchFamily="34" charset="0"/>
                <a:cs typeface="Calibri" pitchFamily="34" charset="0"/>
              </a:rPr>
              <a:t>Ali lahko napovedujemo z inteligentnimi sistemi</a:t>
            </a:r>
            <a:r>
              <a:rPr lang="en-US" sz="2000" dirty="0" smtClean="0">
                <a:solidFill>
                  <a:srgbClr val="000000"/>
                </a:solidFill>
                <a:latin typeface="Calibri" pitchFamily="34" charset="0"/>
                <a:cs typeface="Calibri" pitchFamily="34" charset="0"/>
              </a:rPr>
              <a:t>?</a:t>
            </a:r>
            <a:endParaRPr lang="sl-SI" sz="20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000" dirty="0">
                <a:solidFill>
                  <a:schemeClr val="accent4">
                    <a:lumMod val="10000"/>
                  </a:schemeClr>
                </a:solidFill>
              </a:rPr>
              <a:t>GAMS, </a:t>
            </a:r>
            <a:r>
              <a:rPr lang="en-US" sz="2000" dirty="0" err="1">
                <a:solidFill>
                  <a:schemeClr val="accent4">
                    <a:lumMod val="10000"/>
                  </a:schemeClr>
                </a:solidFill>
              </a:rPr>
              <a:t>Matjaž</a:t>
            </a:r>
            <a:r>
              <a:rPr lang="en-US" sz="2000" dirty="0">
                <a:solidFill>
                  <a:schemeClr val="accent4">
                    <a:lumMod val="10000"/>
                  </a:schemeClr>
                </a:solidFill>
              </a:rPr>
              <a:t>. "</a:t>
            </a:r>
            <a:r>
              <a:rPr lang="en-US" sz="2000" dirty="0" err="1">
                <a:solidFill>
                  <a:schemeClr val="accent4">
                    <a:lumMod val="10000"/>
                  </a:schemeClr>
                </a:solidFill>
              </a:rPr>
              <a:t>Inteligentno</a:t>
            </a:r>
            <a:r>
              <a:rPr lang="en-US" sz="2000" dirty="0">
                <a:solidFill>
                  <a:schemeClr val="accent4">
                    <a:lumMod val="10000"/>
                  </a:schemeClr>
                </a:solidFill>
              </a:rPr>
              <a:t>" </a:t>
            </a:r>
            <a:r>
              <a:rPr lang="en-US" sz="2000" dirty="0" err="1" smtClean="0">
                <a:solidFill>
                  <a:schemeClr val="accent4">
                    <a:lumMod val="10000"/>
                  </a:schemeClr>
                </a:solidFill>
              </a:rPr>
              <a:t>napovedovanje</a:t>
            </a:r>
            <a:r>
              <a:rPr lang="en-US" sz="2000" dirty="0" smtClean="0">
                <a:solidFill>
                  <a:schemeClr val="accent4">
                    <a:lumMod val="10000"/>
                  </a:schemeClr>
                </a:solidFill>
              </a:rPr>
              <a:t> </a:t>
            </a:r>
            <a:r>
              <a:rPr lang="sl-SI" sz="2000" dirty="0" smtClean="0">
                <a:solidFill>
                  <a:schemeClr val="accent4">
                    <a:lumMod val="10000"/>
                  </a:schemeClr>
                </a:solidFill>
              </a:rPr>
              <a:t/>
            </a:r>
            <a:br>
              <a:rPr lang="sl-SI" sz="2000" dirty="0" smtClean="0">
                <a:solidFill>
                  <a:schemeClr val="accent4">
                    <a:lumMod val="10000"/>
                  </a:schemeClr>
                </a:solidFill>
              </a:rPr>
            </a:br>
            <a:r>
              <a:rPr lang="en-US" sz="2000" dirty="0" err="1" smtClean="0">
                <a:solidFill>
                  <a:schemeClr val="accent4">
                    <a:lumMod val="10000"/>
                  </a:schemeClr>
                </a:solidFill>
              </a:rPr>
              <a:t>cen</a:t>
            </a:r>
            <a:r>
              <a:rPr lang="en-US" sz="2000" dirty="0" smtClean="0">
                <a:solidFill>
                  <a:schemeClr val="accent4">
                    <a:lumMod val="10000"/>
                  </a:schemeClr>
                </a:solidFill>
              </a:rPr>
              <a:t> </a:t>
            </a:r>
            <a:r>
              <a:rPr lang="en-US" sz="2000" dirty="0" err="1">
                <a:solidFill>
                  <a:schemeClr val="accent4">
                    <a:lumMod val="10000"/>
                  </a:schemeClr>
                </a:solidFill>
              </a:rPr>
              <a:t>nafte</a:t>
            </a:r>
            <a:r>
              <a:rPr lang="en-US" sz="2000" dirty="0">
                <a:solidFill>
                  <a:schemeClr val="accent4">
                    <a:lumMod val="10000"/>
                  </a:schemeClr>
                </a:solidFill>
              </a:rPr>
              <a:t> : </a:t>
            </a:r>
            <a:r>
              <a:rPr lang="en-US" sz="2000" dirty="0" err="1">
                <a:solidFill>
                  <a:schemeClr val="accent4">
                    <a:lumMod val="10000"/>
                  </a:schemeClr>
                </a:solidFill>
              </a:rPr>
              <a:t>umetna</a:t>
            </a:r>
            <a:r>
              <a:rPr lang="en-US" sz="2000" dirty="0">
                <a:solidFill>
                  <a:schemeClr val="accent4">
                    <a:lumMod val="10000"/>
                  </a:schemeClr>
                </a:solidFill>
              </a:rPr>
              <a:t> </a:t>
            </a:r>
            <a:r>
              <a:rPr lang="en-US" sz="2000" dirty="0" err="1">
                <a:solidFill>
                  <a:schemeClr val="accent4">
                    <a:lumMod val="10000"/>
                  </a:schemeClr>
                </a:solidFill>
              </a:rPr>
              <a:t>inteligenca</a:t>
            </a:r>
            <a:r>
              <a:rPr lang="en-US" sz="2000" dirty="0">
                <a:solidFill>
                  <a:schemeClr val="accent4">
                    <a:lumMod val="10000"/>
                  </a:schemeClr>
                </a:solidFill>
              </a:rPr>
              <a:t> in </a:t>
            </a:r>
            <a:r>
              <a:rPr lang="en-US" sz="2000" dirty="0" err="1">
                <a:solidFill>
                  <a:schemeClr val="accent4">
                    <a:lumMod val="10000"/>
                  </a:schemeClr>
                </a:solidFill>
              </a:rPr>
              <a:t>inteligentni</a:t>
            </a:r>
            <a:r>
              <a:rPr lang="en-US" sz="2000" dirty="0">
                <a:solidFill>
                  <a:schemeClr val="accent4">
                    <a:lumMod val="10000"/>
                  </a:schemeClr>
                </a:solidFill>
              </a:rPr>
              <a:t> </a:t>
            </a:r>
            <a:r>
              <a:rPr lang="sl-SI" sz="2000" dirty="0" smtClean="0">
                <a:solidFill>
                  <a:schemeClr val="accent4">
                    <a:lumMod val="10000"/>
                  </a:schemeClr>
                </a:solidFill>
              </a:rPr>
              <a:t/>
            </a:r>
            <a:br>
              <a:rPr lang="sl-SI" sz="2000" dirty="0" smtClean="0">
                <a:solidFill>
                  <a:schemeClr val="accent4">
                    <a:lumMod val="10000"/>
                  </a:schemeClr>
                </a:solidFill>
              </a:rPr>
            </a:br>
            <a:r>
              <a:rPr lang="en-US" sz="2000" dirty="0" err="1" smtClean="0">
                <a:solidFill>
                  <a:schemeClr val="accent4">
                    <a:lumMod val="10000"/>
                  </a:schemeClr>
                </a:solidFill>
              </a:rPr>
              <a:t>sistemi</a:t>
            </a:r>
            <a:r>
              <a:rPr lang="en-US" sz="2000" dirty="0">
                <a:solidFill>
                  <a:schemeClr val="accent4">
                    <a:lumMod val="10000"/>
                  </a:schemeClr>
                </a:solidFill>
              </a:rPr>
              <a:t>. </a:t>
            </a:r>
            <a:r>
              <a:rPr lang="en-US" sz="2000" i="1" dirty="0" err="1">
                <a:solidFill>
                  <a:schemeClr val="accent4">
                    <a:lumMod val="10000"/>
                  </a:schemeClr>
                </a:solidFill>
              </a:rPr>
              <a:t>Delo</a:t>
            </a:r>
            <a:r>
              <a:rPr lang="en-US" sz="2000" i="1" dirty="0">
                <a:solidFill>
                  <a:schemeClr val="accent4">
                    <a:lumMod val="10000"/>
                  </a:schemeClr>
                </a:solidFill>
              </a:rPr>
              <a:t> (</a:t>
            </a:r>
            <a:r>
              <a:rPr lang="en-US" sz="2000" i="1" dirty="0" err="1">
                <a:solidFill>
                  <a:schemeClr val="accent4">
                    <a:lumMod val="10000"/>
                  </a:schemeClr>
                </a:solidFill>
              </a:rPr>
              <a:t>Ljubl</a:t>
            </a:r>
            <a:r>
              <a:rPr lang="en-US" sz="2000" i="1" dirty="0">
                <a:solidFill>
                  <a:schemeClr val="accent4">
                    <a:lumMod val="10000"/>
                  </a:schemeClr>
                </a:solidFill>
              </a:rPr>
              <a:t>.)</a:t>
            </a:r>
            <a:r>
              <a:rPr lang="en-US" sz="2000" dirty="0">
                <a:solidFill>
                  <a:schemeClr val="accent4">
                    <a:lumMod val="10000"/>
                  </a:schemeClr>
                </a:solidFill>
              </a:rPr>
              <a:t>, 2.9.2004, str. 18, </a:t>
            </a:r>
            <a:r>
              <a:rPr lang="sl-SI" sz="2000" dirty="0">
                <a:solidFill>
                  <a:schemeClr val="accent4">
                    <a:lumMod val="10000"/>
                  </a:schemeClr>
                </a:solidFill>
              </a:rPr>
              <a:t/>
            </a:r>
            <a:br>
              <a:rPr lang="sl-SI" sz="2000" dirty="0">
                <a:solidFill>
                  <a:schemeClr val="accent4">
                    <a:lumMod val="10000"/>
                  </a:schemeClr>
                </a:solidFill>
              </a:rPr>
            </a:br>
            <a:r>
              <a:rPr lang="en-US" sz="2000" dirty="0" err="1" smtClean="0">
                <a:solidFill>
                  <a:schemeClr val="accent4">
                    <a:lumMod val="10000"/>
                  </a:schemeClr>
                </a:solidFill>
              </a:rPr>
              <a:t>Znanost</a:t>
            </a:r>
            <a:r>
              <a:rPr lang="en-US" sz="2000" dirty="0">
                <a:solidFill>
                  <a:schemeClr val="accent4">
                    <a:lumMod val="10000"/>
                  </a:schemeClr>
                </a:solidFill>
              </a:rPr>
              <a:t>. [COBISS.SI-ID 18432295] </a:t>
            </a:r>
            <a:endParaRPr lang="en-US" sz="2000" dirty="0" smtClean="0">
              <a:solidFill>
                <a:schemeClr val="accent4">
                  <a:lumMod val="10000"/>
                </a:schemeClr>
              </a:solidFill>
              <a:latin typeface="Calibri" pitchFamily="34" charset="0"/>
              <a:cs typeface="Calibri" pitchFamily="34" charset="0"/>
            </a:endParaRPr>
          </a:p>
        </p:txBody>
      </p:sp>
    </p:spTree>
    <p:extLst>
      <p:ext uri="{BB962C8B-B14F-4D97-AF65-F5344CB8AC3E}">
        <p14:creationId xmlns:p14="http://schemas.microsoft.com/office/powerpoint/2010/main" val="3061486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395536" y="476672"/>
            <a:ext cx="7772400" cy="5929312"/>
          </a:xfrm>
        </p:spPr>
        <p:txBody>
          <a:bodyPr/>
          <a:lstStyle/>
          <a:p>
            <a:pPr algn="l" eaLnBrk="1" hangingPunct="1">
              <a:defRPr/>
            </a:pPr>
            <a:r>
              <a:rPr lang="sl-SI" sz="3600" dirty="0" smtClean="0">
                <a:solidFill>
                  <a:srgbClr val="000000"/>
                </a:solidFill>
              </a:rPr>
              <a:t/>
            </a:r>
            <a:br>
              <a:rPr lang="sl-SI" sz="3600" dirty="0" smtClean="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smtClean="0">
                <a:solidFill>
                  <a:srgbClr val="000000"/>
                </a:solidFill>
              </a:rPr>
              <a:t>LAHKO NAPOVEMO </a:t>
            </a:r>
            <a:br>
              <a:rPr lang="sl-SI" sz="3600" dirty="0" smtClean="0">
                <a:solidFill>
                  <a:srgbClr val="000000"/>
                </a:solidFill>
              </a:rPr>
            </a:br>
            <a:r>
              <a:rPr lang="sl-SI" sz="3600" dirty="0" smtClean="0">
                <a:solidFill>
                  <a:srgbClr val="000000"/>
                </a:solidFill>
              </a:rPr>
              <a:t>PRIHODNOST?</a:t>
            </a:r>
            <a:br>
              <a:rPr lang="sl-SI" sz="3600" dirty="0" smtClean="0">
                <a:solidFill>
                  <a:srgbClr val="000000"/>
                </a:solidFill>
              </a:rPr>
            </a:br>
            <a:r>
              <a:rPr lang="sl-SI" sz="3600" dirty="0" smtClean="0">
                <a:solidFill>
                  <a:srgbClr val="000000"/>
                </a:solidFill>
              </a:rPr>
              <a:t> </a:t>
            </a:r>
            <a:r>
              <a:rPr lang="sl-SI" sz="4000" dirty="0" smtClean="0">
                <a:solidFill>
                  <a:srgbClr val="000000"/>
                </a:solidFill>
              </a:rPr>
              <a:t/>
            </a:r>
            <a:br>
              <a:rPr lang="sl-SI" sz="4000" dirty="0" smtClean="0">
                <a:solidFill>
                  <a:srgbClr val="000000"/>
                </a:solidFill>
              </a:rPr>
            </a:br>
            <a:r>
              <a:rPr lang="sl-SI" sz="2400" dirty="0">
                <a:solidFill>
                  <a:srgbClr val="000000"/>
                </a:solidFill>
                <a:effectLst/>
                <a:latin typeface="Calibri" pitchFamily="34" charset="0"/>
                <a:cs typeface="Calibri" pitchFamily="34" charset="0"/>
              </a:rPr>
              <a:t>Konec poceni nafte </a:t>
            </a:r>
            <a:r>
              <a:rPr lang="en-US" sz="2400" dirty="0" smtClean="0">
                <a:solidFill>
                  <a:srgbClr val="000000"/>
                </a:solidFill>
                <a:effectLst/>
                <a:latin typeface="Calibri" pitchFamily="34" charset="0"/>
                <a:cs typeface="Calibri" pitchFamily="34" charset="0"/>
              </a:rPr>
              <a:t> </a:t>
            </a:r>
            <a:r>
              <a:rPr lang="en-US" sz="2400" dirty="0">
                <a:solidFill>
                  <a:srgbClr val="000000"/>
                </a:solidFill>
                <a:effectLst/>
                <a:latin typeface="Calibri" pitchFamily="34" charset="0"/>
                <a:cs typeface="Calibri" pitchFamily="34" charset="0"/>
              </a:rPr>
              <a:t>– </a:t>
            </a:r>
            <a:br>
              <a:rPr lang="en-US" sz="2400" dirty="0">
                <a:solidFill>
                  <a:srgbClr val="000000"/>
                </a:solidFill>
                <a:effectLst/>
                <a:latin typeface="Calibri" pitchFamily="34" charset="0"/>
                <a:cs typeface="Calibri" pitchFamily="34" charset="0"/>
              </a:rPr>
            </a:br>
            <a:r>
              <a:rPr lang="sl-SI" sz="2400" dirty="0" smtClean="0">
                <a:solidFill>
                  <a:srgbClr val="000000"/>
                </a:solidFill>
                <a:effectLst/>
                <a:latin typeface="Calibri" pitchFamily="34" charset="0"/>
                <a:cs typeface="Calibri" pitchFamily="34" charset="0"/>
              </a:rPr>
              <a:t>bo draga zelo ali precej.</a:t>
            </a: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sl-SI" sz="2400" dirty="0" smtClean="0">
                <a:solidFill>
                  <a:srgbClr val="000000"/>
                </a:solidFill>
                <a:effectLst/>
                <a:latin typeface="Calibri" pitchFamily="34" charset="0"/>
                <a:cs typeface="Calibri" pitchFamily="34" charset="0"/>
              </a:rPr>
              <a:t>Cena nafte slabo vpliva na razvoj človeške civilizacije. Iskanje nadomestkov poveča ceno hrane.</a:t>
            </a: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sl-SI" sz="2400" dirty="0" smtClean="0">
                <a:solidFill>
                  <a:srgbClr val="000000"/>
                </a:solidFill>
                <a:effectLst/>
                <a:latin typeface="Calibri" pitchFamily="34" charset="0"/>
                <a:cs typeface="Calibri" pitchFamily="34" charset="0"/>
              </a:rPr>
              <a:t>Praktične posledice: Kakšno ogrevanje osebno, kakšno v državi, kakšno izolacijo …</a:t>
            </a:r>
            <a:br>
              <a:rPr lang="sl-SI" sz="2400" dirty="0" smtClean="0">
                <a:solidFill>
                  <a:srgbClr val="000000"/>
                </a:solidFill>
                <a:effectLst/>
                <a:latin typeface="Calibri" pitchFamily="34" charset="0"/>
                <a:cs typeface="Calibri" pitchFamily="34" charset="0"/>
              </a:rPr>
            </a:br>
            <a:r>
              <a:rPr lang="sl-SI" sz="2400" dirty="0" smtClean="0">
                <a:solidFill>
                  <a:srgbClr val="000000"/>
                </a:solidFill>
                <a:effectLst/>
                <a:latin typeface="Calibri" pitchFamily="34" charset="0"/>
                <a:cs typeface="Calibri" pitchFamily="34" charset="0"/>
              </a:rPr>
              <a:t>Ločevanje odpadkov, sončno ogrevanje v Ljubljani pozimi?</a:t>
            </a:r>
            <a:br>
              <a:rPr lang="sl-SI" sz="2400" dirty="0" smtClean="0">
                <a:solidFill>
                  <a:srgbClr val="000000"/>
                </a:solidFill>
                <a:effectLst/>
                <a:latin typeface="Calibri" pitchFamily="34" charset="0"/>
                <a:cs typeface="Calibri" pitchFamily="34" charset="0"/>
              </a:rPr>
            </a:br>
            <a:r>
              <a:rPr lang="en-US" sz="2400" dirty="0" smtClean="0">
                <a:solidFill>
                  <a:srgbClr val="000000"/>
                </a:solidFill>
                <a:effectLst/>
                <a:latin typeface="Calibri" pitchFamily="34" charset="0"/>
                <a:cs typeface="Calibri" pitchFamily="34" charset="0"/>
              </a:rPr>
              <a:t/>
            </a:r>
            <a:br>
              <a:rPr lang="en-US" sz="2400" dirty="0" smtClean="0">
                <a:solidFill>
                  <a:srgbClr val="000000"/>
                </a:solidFill>
                <a:effectLst/>
                <a:latin typeface="Calibri" pitchFamily="34" charset="0"/>
                <a:cs typeface="Calibri" pitchFamily="34" charset="0"/>
              </a:rPr>
            </a:br>
            <a:r>
              <a:rPr lang="sl-SI" sz="2400" dirty="0" smtClean="0">
                <a:solidFill>
                  <a:srgbClr val="000000"/>
                </a:solidFill>
                <a:effectLst/>
                <a:latin typeface="Calibri" pitchFamily="34" charset="0"/>
                <a:cs typeface="Calibri" pitchFamily="34" charset="0"/>
              </a:rPr>
              <a:t>Kako bi še uporabili inteligenco za izboljšanje življenja (</a:t>
            </a:r>
            <a:r>
              <a:rPr lang="sl-SI" sz="2400" smtClean="0">
                <a:solidFill>
                  <a:srgbClr val="000000"/>
                </a:solidFill>
                <a:effectLst/>
                <a:latin typeface="Calibri" pitchFamily="34" charset="0"/>
                <a:cs typeface="Calibri" pitchFamily="34" charset="0"/>
              </a:rPr>
              <a:t>stroški …)?</a:t>
            </a:r>
            <a:endParaRPr lang="en-US" sz="2400" dirty="0">
              <a:solidFill>
                <a:srgbClr val="000000"/>
              </a:solidFill>
              <a:effectLst/>
              <a:latin typeface="Calibri" pitchFamily="34" charset="0"/>
              <a:cs typeface="Calibri" pitchFamily="34" charset="0"/>
            </a:endParaRPr>
          </a:p>
        </p:txBody>
      </p:sp>
      <p:sp>
        <p:nvSpPr>
          <p:cNvPr id="3" name="Footer Placeholder 2"/>
          <p:cNvSpPr>
            <a:spLocks noGrp="1"/>
          </p:cNvSpPr>
          <p:nvPr>
            <p:ph type="ftr" sz="quarter" idx="10"/>
          </p:nvPr>
        </p:nvSpPr>
        <p:spPr/>
        <p:txBody>
          <a:bodyPr/>
          <a:lstStyle/>
          <a:p>
            <a:pPr>
              <a:defRPr/>
            </a:pPr>
            <a:r>
              <a:rPr lang="en-US" smtClean="0">
                <a:solidFill>
                  <a:srgbClr val="FFFFFF"/>
                </a:solidFill>
              </a:rPr>
              <a:t>BI 24.1.2013</a:t>
            </a:r>
            <a:endParaRPr lang="en-US">
              <a:solidFill>
                <a:srgbClr val="FFFFFF"/>
              </a:solidFill>
            </a:endParaRPr>
          </a:p>
        </p:txBody>
      </p:sp>
      <p:sp>
        <p:nvSpPr>
          <p:cNvPr id="5" name="Slide Number Placeholder 4"/>
          <p:cNvSpPr>
            <a:spLocks noGrp="1"/>
          </p:cNvSpPr>
          <p:nvPr>
            <p:ph type="sldNum" sz="quarter" idx="11"/>
          </p:nvPr>
        </p:nvSpPr>
        <p:spPr/>
        <p:txBody>
          <a:bodyPr/>
          <a:lstStyle/>
          <a:p>
            <a:pPr>
              <a:defRPr/>
            </a:pPr>
            <a:fld id="{EBD2CFC5-1BC9-417F-9323-40D5115FFFE8}" type="slidenum">
              <a:rPr lang="en-US" smtClean="0">
                <a:solidFill>
                  <a:srgbClr val="FFFFFF"/>
                </a:solidFill>
              </a:rPr>
              <a:pPr>
                <a:defRPr/>
              </a:pPr>
              <a:t>25</a:t>
            </a:fld>
            <a:endParaRPr lang="en-US">
              <a:solidFill>
                <a:srgbClr val="FFFFFF"/>
              </a:solidFill>
            </a:endParaRPr>
          </a:p>
        </p:txBody>
      </p:sp>
      <p:pic>
        <p:nvPicPr>
          <p:cNvPr id="104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31750"/>
            <a:ext cx="430371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974481"/>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395536" y="476672"/>
            <a:ext cx="7772400" cy="5929312"/>
          </a:xfrm>
        </p:spPr>
        <p:txBody>
          <a:bodyPr/>
          <a:lstStyle/>
          <a:p>
            <a:pPr algn="l" eaLnBrk="1" hangingPunct="1">
              <a:defRPr/>
            </a:pPr>
            <a:r>
              <a:rPr lang="sl-SI" sz="3600" dirty="0" smtClean="0">
                <a:solidFill>
                  <a:srgbClr val="000000"/>
                </a:solidFill>
              </a:rPr>
              <a:t/>
            </a:r>
            <a:br>
              <a:rPr lang="sl-SI" sz="3600" dirty="0" smtClean="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smtClean="0">
                <a:solidFill>
                  <a:srgbClr val="000000"/>
                </a:solidFill>
              </a:rPr>
              <a:t>LAHKO NAPOVEMO </a:t>
            </a:r>
            <a:br>
              <a:rPr lang="sl-SI" sz="3600" dirty="0" smtClean="0">
                <a:solidFill>
                  <a:srgbClr val="000000"/>
                </a:solidFill>
              </a:rPr>
            </a:br>
            <a:r>
              <a:rPr lang="sl-SI" sz="3600" dirty="0" smtClean="0">
                <a:solidFill>
                  <a:srgbClr val="000000"/>
                </a:solidFill>
              </a:rPr>
              <a:t>PRIHODNOST</a:t>
            </a:r>
            <a:r>
              <a:rPr lang="sl-SI" sz="3600" dirty="0" smtClean="0">
                <a:solidFill>
                  <a:srgbClr val="000000"/>
                </a:solidFill>
              </a:rPr>
              <a:t>?</a:t>
            </a:r>
            <a:r>
              <a:rPr lang="sl-SI" sz="3600" dirty="0" smtClean="0">
                <a:solidFill>
                  <a:srgbClr val="000000"/>
                </a:solidFill>
              </a:rPr>
              <a:t/>
            </a:r>
            <a:br>
              <a:rPr lang="sl-SI" sz="3600" dirty="0" smtClean="0">
                <a:solidFill>
                  <a:srgbClr val="000000"/>
                </a:solidFill>
              </a:rPr>
            </a:br>
            <a:r>
              <a:rPr lang="sl-SI" sz="2000" dirty="0" smtClean="0">
                <a:solidFill>
                  <a:srgbClr val="000000"/>
                </a:solidFill>
                <a:effectLst/>
                <a:latin typeface="Calibri" pitchFamily="34" charset="0"/>
                <a:cs typeface="Calibri" pitchFamily="34" charset="0"/>
              </a:rPr>
              <a:t/>
            </a:r>
            <a:br>
              <a:rPr lang="sl-SI" sz="2000" dirty="0" smtClean="0">
                <a:solidFill>
                  <a:srgbClr val="000000"/>
                </a:solidFill>
                <a:effectLst/>
                <a:latin typeface="Calibri" pitchFamily="34" charset="0"/>
                <a:cs typeface="Calibri" pitchFamily="34" charset="0"/>
              </a:rPr>
            </a:br>
            <a:r>
              <a:rPr lang="sl-SI" sz="2000" dirty="0">
                <a:solidFill>
                  <a:srgbClr val="000000"/>
                </a:solidFill>
                <a:effectLst/>
                <a:latin typeface="Calibri" pitchFamily="34" charset="0"/>
                <a:cs typeface="Calibri" pitchFamily="34" charset="0"/>
              </a:rPr>
              <a:t>R</a:t>
            </a:r>
            <a:r>
              <a:rPr lang="sl-SI" sz="2000" dirty="0" smtClean="0">
                <a:solidFill>
                  <a:srgbClr val="000000"/>
                </a:solidFill>
                <a:effectLst/>
                <a:latin typeface="Calibri" pitchFamily="34" charset="0"/>
                <a:cs typeface="Calibri" pitchFamily="34" charset="0"/>
              </a:rPr>
              <a:t>obert </a:t>
            </a:r>
            <a:r>
              <a:rPr lang="sl-SI" sz="2000" dirty="0" err="1">
                <a:solidFill>
                  <a:srgbClr val="000000"/>
                </a:solidFill>
                <a:effectLst/>
                <a:latin typeface="Calibri" pitchFamily="34" charset="0"/>
                <a:cs typeface="Calibri" pitchFamily="34" charset="0"/>
              </a:rPr>
              <a:t>Merton</a:t>
            </a:r>
            <a:r>
              <a:rPr lang="sl-SI" sz="2000" dirty="0" smtClean="0">
                <a:solidFill>
                  <a:srgbClr val="000000"/>
                </a:solidFill>
                <a:effectLst/>
                <a:latin typeface="Calibri" pitchFamily="34" charset="0"/>
                <a:cs typeface="Calibri" pitchFamily="34" charset="0"/>
              </a:rPr>
              <a:t>, </a:t>
            </a:r>
            <a:r>
              <a:rPr lang="en-US" sz="2000" dirty="0">
                <a:solidFill>
                  <a:srgbClr val="000000"/>
                </a:solidFill>
                <a:effectLst/>
                <a:latin typeface="Calibri" pitchFamily="34" charset="0"/>
                <a:cs typeface="Calibri" pitchFamily="34" charset="0"/>
              </a:rPr>
              <a:t>Social Theory and Social </a:t>
            </a:r>
            <a:r>
              <a:rPr lang="en-US" sz="2000" dirty="0" smtClean="0">
                <a:solidFill>
                  <a:srgbClr val="000000"/>
                </a:solidFill>
                <a:effectLst/>
                <a:latin typeface="Calibri" pitchFamily="34" charset="0"/>
                <a:cs typeface="Calibri" pitchFamily="34" charset="0"/>
              </a:rPr>
              <a:t>Structure</a:t>
            </a:r>
            <a:r>
              <a:rPr lang="sl-SI" sz="2000" dirty="0">
                <a:solidFill>
                  <a:srgbClr val="000000"/>
                </a:solidFill>
                <a:effectLst/>
                <a:latin typeface="Calibri" pitchFamily="34" charset="0"/>
                <a:cs typeface="Calibri" pitchFamily="34" charset="0"/>
              </a:rPr>
              <a:t>, </a:t>
            </a:r>
            <a:r>
              <a:rPr lang="sl-SI" sz="2000" dirty="0" err="1">
                <a:solidFill>
                  <a:srgbClr val="000000"/>
                </a:solidFill>
                <a:effectLst/>
                <a:latin typeface="Calibri" pitchFamily="34" charset="0"/>
                <a:cs typeface="Calibri" pitchFamily="34" charset="0"/>
              </a:rPr>
              <a:t>self</a:t>
            </a:r>
            <a:r>
              <a:rPr lang="sl-SI" sz="2000" dirty="0">
                <a:solidFill>
                  <a:srgbClr val="000000"/>
                </a:solidFill>
                <a:effectLst/>
                <a:latin typeface="Calibri" pitchFamily="34" charset="0"/>
                <a:cs typeface="Calibri" pitchFamily="34" charset="0"/>
              </a:rPr>
              <a:t> </a:t>
            </a:r>
            <a:r>
              <a:rPr lang="sl-SI" sz="2000" dirty="0" err="1">
                <a:solidFill>
                  <a:srgbClr val="000000"/>
                </a:solidFill>
                <a:effectLst/>
                <a:latin typeface="Calibri" pitchFamily="34" charset="0"/>
                <a:cs typeface="Calibri" pitchFamily="34" charset="0"/>
              </a:rPr>
              <a:t>fulfilling</a:t>
            </a:r>
            <a:r>
              <a:rPr lang="sl-SI" sz="2000" dirty="0">
                <a:solidFill>
                  <a:srgbClr val="000000"/>
                </a:solidFill>
                <a:effectLst/>
                <a:latin typeface="Calibri" pitchFamily="34" charset="0"/>
                <a:cs typeface="Calibri" pitchFamily="34" charset="0"/>
              </a:rPr>
              <a:t> </a:t>
            </a:r>
            <a:r>
              <a:rPr lang="sl-SI" sz="2000" dirty="0" err="1">
                <a:solidFill>
                  <a:srgbClr val="000000"/>
                </a:solidFill>
                <a:effectLst/>
                <a:latin typeface="Calibri" pitchFamily="34" charset="0"/>
                <a:cs typeface="Calibri" pitchFamily="34" charset="0"/>
              </a:rPr>
              <a:t>prophecy</a:t>
            </a:r>
            <a:r>
              <a:rPr lang="sl-SI" sz="2000" dirty="0">
                <a:solidFill>
                  <a:srgbClr val="000000"/>
                </a:solidFill>
                <a:effectLst/>
                <a:latin typeface="Calibri" pitchFamily="34" charset="0"/>
                <a:cs typeface="Calibri" pitchFamily="34" charset="0"/>
              </a:rPr>
              <a:t>, banka </a:t>
            </a:r>
            <a:r>
              <a:rPr lang="sl-SI" sz="2000" dirty="0" err="1">
                <a:solidFill>
                  <a:srgbClr val="000000"/>
                </a:solidFill>
                <a:effectLst/>
                <a:latin typeface="Calibri" pitchFamily="34" charset="0"/>
                <a:cs typeface="Calibri" pitchFamily="34" charset="0"/>
              </a:rPr>
              <a:t>Millingville</a:t>
            </a:r>
            <a:r>
              <a:rPr lang="sl-SI" sz="2000" dirty="0">
                <a:solidFill>
                  <a:srgbClr val="000000"/>
                </a:solidFill>
                <a:effectLst/>
                <a:latin typeface="Calibri" pitchFamily="34" charset="0"/>
                <a:cs typeface="Calibri" pitchFamily="34" charset="0"/>
              </a:rPr>
              <a:t>, 1949, </a:t>
            </a:r>
            <a:br>
              <a:rPr lang="sl-SI" sz="2000" dirty="0">
                <a:solidFill>
                  <a:srgbClr val="000000"/>
                </a:solidFill>
                <a:effectLst/>
                <a:latin typeface="Calibri" pitchFamily="34" charset="0"/>
                <a:cs typeface="Calibri" pitchFamily="34" charset="0"/>
              </a:rPr>
            </a:br>
            <a:r>
              <a:rPr lang="sl-SI" sz="2000" dirty="0">
                <a:solidFill>
                  <a:srgbClr val="000000"/>
                </a:solidFill>
                <a:effectLst/>
                <a:latin typeface="Calibri" pitchFamily="34" charset="0"/>
                <a:cs typeface="Calibri" pitchFamily="34" charset="0"/>
              </a:rPr>
              <a:t>(</a:t>
            </a:r>
            <a:r>
              <a:rPr lang="sl-SI" sz="2000" dirty="0" err="1">
                <a:solidFill>
                  <a:srgbClr val="000000"/>
                </a:solidFill>
                <a:effectLst/>
                <a:latin typeface="Calibri" pitchFamily="34" charset="0"/>
                <a:cs typeface="Calibri" pitchFamily="34" charset="0"/>
              </a:rPr>
              <a:t>Merton</a:t>
            </a:r>
            <a:r>
              <a:rPr lang="sl-SI" sz="2000" dirty="0">
                <a:solidFill>
                  <a:srgbClr val="000000"/>
                </a:solidFill>
                <a:effectLst/>
                <a:latin typeface="Calibri" pitchFamily="34" charset="0"/>
                <a:cs typeface="Calibri" pitchFamily="34" charset="0"/>
              </a:rPr>
              <a:t>  </a:t>
            </a:r>
            <a:r>
              <a:rPr lang="sl-SI" sz="2000" dirty="0" err="1">
                <a:solidFill>
                  <a:srgbClr val="000000"/>
                </a:solidFill>
                <a:effectLst/>
                <a:latin typeface="Calibri" pitchFamily="34" charset="0"/>
                <a:cs typeface="Calibri" pitchFamily="34" charset="0"/>
              </a:rPr>
              <a:t>system</a:t>
            </a:r>
            <a:r>
              <a:rPr lang="sl-SI" sz="2000" dirty="0">
                <a:solidFill>
                  <a:srgbClr val="000000"/>
                </a:solidFill>
                <a:effectLst/>
                <a:latin typeface="Calibri" pitchFamily="34" charset="0"/>
                <a:cs typeface="Calibri" pitchFamily="34" charset="0"/>
              </a:rPr>
              <a:t>:  </a:t>
            </a:r>
            <a:r>
              <a:rPr lang="sl-SI" sz="2000" dirty="0" smtClean="0">
                <a:solidFill>
                  <a:srgbClr val="000000"/>
                </a:solidFill>
                <a:effectLst/>
                <a:latin typeface="Calibri" pitchFamily="34" charset="0"/>
                <a:cs typeface="Calibri" pitchFamily="34" charset="0"/>
              </a:rPr>
              <a:t>inteligentni sistem</a:t>
            </a:r>
            <a:r>
              <a:rPr lang="sl-SI" sz="2000" dirty="0">
                <a:solidFill>
                  <a:srgbClr val="000000"/>
                </a:solidFill>
                <a:effectLst/>
                <a:latin typeface="Calibri" pitchFamily="34" charset="0"/>
                <a:cs typeface="Calibri" pitchFamily="34" charset="0"/>
              </a:rPr>
              <a:t>: </a:t>
            </a:r>
            <a:r>
              <a:rPr lang="sl-SI" sz="2000" dirty="0" smtClean="0">
                <a:solidFill>
                  <a:srgbClr val="000000"/>
                </a:solidFill>
                <a:effectLst/>
                <a:latin typeface="Calibri" pitchFamily="34" charset="0"/>
                <a:cs typeface="Calibri" pitchFamily="34" charset="0"/>
              </a:rPr>
              <a:t>tandem človek-računalnik)</a:t>
            </a:r>
            <a:r>
              <a:rPr lang="sl-SI" sz="2000" i="1" dirty="0"/>
              <a:t/>
            </a:r>
            <a:br>
              <a:rPr lang="sl-SI" sz="2000" i="1" dirty="0"/>
            </a:br>
            <a:r>
              <a:rPr lang="sl-SI" sz="2000" i="1" dirty="0" smtClean="0"/>
              <a:t/>
            </a:r>
            <a:br>
              <a:rPr lang="sl-SI" sz="2000" i="1" dirty="0" smtClean="0"/>
            </a:br>
            <a:r>
              <a:rPr lang="sl-SI" sz="2000" dirty="0" smtClean="0">
                <a:solidFill>
                  <a:srgbClr val="000000"/>
                </a:solidFill>
                <a:effectLst/>
                <a:latin typeface="Calibri" pitchFamily="34" charset="0"/>
                <a:cs typeface="Calibri" pitchFamily="34" charset="0"/>
              </a:rPr>
              <a:t>Peter F. </a:t>
            </a:r>
            <a:r>
              <a:rPr lang="sl-SI" sz="2000" dirty="0" err="1" smtClean="0">
                <a:solidFill>
                  <a:srgbClr val="000000"/>
                </a:solidFill>
                <a:effectLst/>
                <a:latin typeface="Calibri" pitchFamily="34" charset="0"/>
                <a:cs typeface="Calibri" pitchFamily="34" charset="0"/>
              </a:rPr>
              <a:t>Drucker</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best</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way</a:t>
            </a:r>
            <a:r>
              <a:rPr lang="sl-SI" sz="2000" dirty="0" smtClean="0">
                <a:solidFill>
                  <a:srgbClr val="000000"/>
                </a:solidFill>
                <a:effectLst/>
                <a:latin typeface="Calibri" pitchFamily="34" charset="0"/>
                <a:cs typeface="Calibri" pitchFamily="34" charset="0"/>
              </a:rPr>
              <a:t> to </a:t>
            </a:r>
            <a:r>
              <a:rPr lang="sl-SI" sz="2000" dirty="0" err="1" smtClean="0">
                <a:solidFill>
                  <a:srgbClr val="000000"/>
                </a:solidFill>
                <a:effectLst/>
                <a:latin typeface="Calibri" pitchFamily="34" charset="0"/>
                <a:cs typeface="Calibri" pitchFamily="34" charset="0"/>
              </a:rPr>
              <a:t>predict</a:t>
            </a:r>
            <a:r>
              <a:rPr lang="sl-SI" sz="2000" dirty="0" smtClean="0">
                <a:solidFill>
                  <a:srgbClr val="000000"/>
                </a:solidFill>
                <a:effectLst/>
                <a:latin typeface="Calibri" pitchFamily="34" charset="0"/>
                <a:cs typeface="Calibri" pitchFamily="34" charset="0"/>
              </a:rPr>
              <a:t> is to </a:t>
            </a:r>
            <a:r>
              <a:rPr lang="sl-SI" sz="2000" dirty="0" err="1" smtClean="0">
                <a:solidFill>
                  <a:srgbClr val="000000"/>
                </a:solidFill>
                <a:effectLst/>
                <a:latin typeface="Calibri" pitchFamily="34" charset="0"/>
                <a:cs typeface="Calibri" pitchFamily="34" charset="0"/>
              </a:rPr>
              <a:t>predict</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future</a:t>
            </a:r>
            <a:r>
              <a:rPr lang="sl-SI" sz="2000" dirty="0" smtClean="0">
                <a:solidFill>
                  <a:srgbClr val="000000"/>
                </a:solidFill>
                <a:effectLst/>
                <a:latin typeface="Calibri" pitchFamily="34" charset="0"/>
                <a:cs typeface="Calibri" pitchFamily="34" charset="0"/>
              </a:rPr>
              <a:t> is to make it. </a:t>
            </a:r>
            <a:r>
              <a:rPr lang="sl-SI" sz="2000" dirty="0" smtClean="0">
                <a:solidFill>
                  <a:srgbClr val="000000"/>
                </a:solidFill>
                <a:effectLst/>
                <a:latin typeface="Calibri" pitchFamily="34" charset="0"/>
                <a:cs typeface="Calibri" pitchFamily="34" charset="0"/>
              </a:rPr>
              <a:t/>
            </a:r>
            <a:br>
              <a:rPr lang="sl-SI" sz="2000" dirty="0" smtClean="0">
                <a:solidFill>
                  <a:srgbClr val="000000"/>
                </a:solidFill>
                <a:effectLst/>
                <a:latin typeface="Calibri" pitchFamily="34" charset="0"/>
                <a:cs typeface="Calibri" pitchFamily="34" charset="0"/>
              </a:rPr>
            </a:br>
            <a:r>
              <a:rPr lang="sl-SI" sz="2000" dirty="0" smtClean="0">
                <a:solidFill>
                  <a:srgbClr val="000000"/>
                </a:solidFill>
                <a:effectLst/>
                <a:latin typeface="Calibri" pitchFamily="34" charset="0"/>
                <a:cs typeface="Calibri" pitchFamily="34" charset="0"/>
              </a:rPr>
              <a:t>Najbolj uspešen način napovedovanja prihodnosti je, da jo narediš.</a:t>
            </a:r>
            <a:r>
              <a:rPr lang="sl-SI" sz="2000" dirty="0" smtClean="0">
                <a:solidFill>
                  <a:srgbClr val="000000"/>
                </a:solidFill>
                <a:effectLst/>
                <a:latin typeface="Calibri" pitchFamily="34" charset="0"/>
                <a:cs typeface="Calibri" pitchFamily="34" charset="0"/>
              </a:rPr>
              <a:t/>
            </a:r>
            <a:br>
              <a:rPr lang="sl-SI" sz="2000" dirty="0" smtClean="0">
                <a:solidFill>
                  <a:srgbClr val="000000"/>
                </a:solidFill>
                <a:effectLst/>
                <a:latin typeface="Calibri" pitchFamily="34" charset="0"/>
                <a:cs typeface="Calibri" pitchFamily="34" charset="0"/>
              </a:rPr>
            </a:br>
            <a:r>
              <a:rPr lang="sl-SI" sz="2000" dirty="0" smtClean="0">
                <a:solidFill>
                  <a:srgbClr val="000000"/>
                </a:solidFill>
                <a:effectLst/>
                <a:latin typeface="Calibri" pitchFamily="34" charset="0"/>
                <a:cs typeface="Calibri" pitchFamily="34" charset="0"/>
              </a:rPr>
              <a:t/>
            </a:r>
            <a:br>
              <a:rPr lang="sl-SI" sz="2000" dirty="0" smtClean="0">
                <a:solidFill>
                  <a:srgbClr val="000000"/>
                </a:solidFill>
                <a:effectLst/>
                <a:latin typeface="Calibri" pitchFamily="34" charset="0"/>
                <a:cs typeface="Calibri" pitchFamily="34" charset="0"/>
              </a:rPr>
            </a:br>
            <a:r>
              <a:rPr lang="sl-SI" sz="2000" dirty="0" smtClean="0">
                <a:solidFill>
                  <a:srgbClr val="000000"/>
                </a:solidFill>
                <a:effectLst/>
                <a:latin typeface="Calibri" pitchFamily="34" charset="0"/>
                <a:cs typeface="Calibri" pitchFamily="34" charset="0"/>
              </a:rPr>
              <a:t>Herbert A. Simon: </a:t>
            </a:r>
            <a:r>
              <a:rPr lang="sl-SI" sz="2000" dirty="0" err="1" smtClean="0">
                <a:solidFill>
                  <a:srgbClr val="000000"/>
                </a:solidFill>
                <a:effectLst/>
                <a:latin typeface="Calibri" pitchFamily="34" charset="0"/>
                <a:cs typeface="Calibri" pitchFamily="34" charset="0"/>
              </a:rPr>
              <a:t>Bounded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rationality</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agents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have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limited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knowledge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information</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and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cognitive</a:t>
            </a:r>
            <a:r>
              <a:rPr lang="sl-SI" sz="2000" dirty="0" smtClean="0">
                <a:solidFill>
                  <a:srgbClr val="000000"/>
                </a:solidFill>
                <a:effectLst/>
                <a:latin typeface="Calibri" pitchFamily="34" charset="0"/>
                <a:cs typeface="Calibri" pitchFamily="34" charset="0"/>
              </a:rPr>
              <a:t>) to </a:t>
            </a:r>
            <a:r>
              <a:rPr lang="sl-SI" sz="2000" dirty="0" err="1" smtClean="0">
                <a:solidFill>
                  <a:srgbClr val="000000"/>
                </a:solidFill>
                <a:effectLst/>
                <a:latin typeface="Calibri" pitchFamily="34" charset="0"/>
                <a:cs typeface="Calibri" pitchFamily="34" charset="0"/>
              </a:rPr>
              <a:t>optimize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their</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expected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benefits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behavioral</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economics</a:t>
            </a:r>
            <a:r>
              <a:rPr lang="sl-SI" sz="2000" dirty="0" smtClean="0">
                <a:solidFill>
                  <a:srgbClr val="000000"/>
                </a:solidFill>
                <a:effectLst/>
                <a:latin typeface="Calibri" pitchFamily="34" charset="0"/>
                <a:cs typeface="Calibri" pitchFamily="34" charset="0"/>
              </a:rPr>
              <a:t>; </a:t>
            </a:r>
            <a:r>
              <a:rPr lang="sl-SI" sz="2000" dirty="0">
                <a:solidFill>
                  <a:srgbClr val="000000"/>
                </a:solidFill>
                <a:effectLst/>
                <a:latin typeface="Calibri" pitchFamily="34" charset="0"/>
                <a:cs typeface="Calibri" pitchFamily="34" charset="0"/>
              </a:rPr>
              <a:t>N</a:t>
            </a:r>
            <a:r>
              <a:rPr lang="sl-SI" sz="2000" dirty="0" smtClean="0">
                <a:solidFill>
                  <a:srgbClr val="000000"/>
                </a:solidFill>
                <a:effectLst/>
                <a:latin typeface="Calibri" pitchFamily="34" charset="0"/>
                <a:cs typeface="Calibri" pitchFamily="34" charset="0"/>
              </a:rPr>
              <a:t>obel </a:t>
            </a:r>
            <a:r>
              <a:rPr lang="sl-SI" sz="2000" dirty="0" err="1" smtClean="0">
                <a:solidFill>
                  <a:srgbClr val="000000"/>
                </a:solidFill>
                <a:effectLst/>
                <a:latin typeface="Calibri" pitchFamily="34" charset="0"/>
                <a:cs typeface="Calibri" pitchFamily="34" charset="0"/>
              </a:rPr>
              <a:t>Prize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for</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decision</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making</a:t>
            </a:r>
            <a:r>
              <a:rPr lang="sl-SI" sz="2000" dirty="0" smtClean="0">
                <a:solidFill>
                  <a:srgbClr val="000000"/>
                </a:solidFill>
                <a:effectLst/>
                <a:latin typeface="Calibri" pitchFamily="34" charset="0"/>
                <a:cs typeface="Calibri" pitchFamily="34" charset="0"/>
              </a:rPr>
              <a:t> in </a:t>
            </a:r>
            <a:r>
              <a:rPr lang="sl-SI" sz="2000" dirty="0" err="1" smtClean="0">
                <a:solidFill>
                  <a:srgbClr val="000000"/>
                </a:solidFill>
                <a:effectLst/>
                <a:latin typeface="Calibri" pitchFamily="34" charset="0"/>
                <a:cs typeface="Calibri" pitchFamily="34" charset="0"/>
              </a:rPr>
              <a:t>economy</a:t>
            </a:r>
            <a:r>
              <a:rPr lang="sl-SI" sz="2000" dirty="0" smtClean="0">
                <a:solidFill>
                  <a:srgbClr val="000000"/>
                </a:solidFill>
                <a:effectLst/>
                <a:latin typeface="Calibri" pitchFamily="34" charset="0"/>
                <a:cs typeface="Calibri" pitchFamily="34" charset="0"/>
              </a:rPr>
              <a:t>, Turing </a:t>
            </a:r>
            <a:r>
              <a:rPr lang="sl-SI" sz="2000" dirty="0" err="1" smtClean="0">
                <a:solidFill>
                  <a:srgbClr val="000000"/>
                </a:solidFill>
                <a:effectLst/>
                <a:latin typeface="Calibri" pitchFamily="34" charset="0"/>
                <a:cs typeface="Calibri" pitchFamily="34" charset="0"/>
              </a:rPr>
              <a:t>award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for</a:t>
            </a:r>
            <a:r>
              <a:rPr lang="sl-SI" sz="2000" dirty="0" smtClean="0">
                <a:solidFill>
                  <a:srgbClr val="000000"/>
                </a:solidFill>
                <a:effectLst/>
                <a:latin typeface="Calibri" pitchFamily="34" charset="0"/>
                <a:cs typeface="Calibri" pitchFamily="34" charset="0"/>
              </a:rPr>
              <a:t> AI</a:t>
            </a:r>
            <a:br>
              <a:rPr lang="sl-SI" sz="2000" dirty="0" smtClean="0">
                <a:solidFill>
                  <a:srgbClr val="000000"/>
                </a:solidFill>
                <a:effectLst/>
                <a:latin typeface="Calibri" pitchFamily="34" charset="0"/>
                <a:cs typeface="Calibri" pitchFamily="34" charset="0"/>
              </a:rPr>
            </a:br>
            <a:r>
              <a:rPr lang="sl-SI" sz="2000" dirty="0" smtClean="0">
                <a:solidFill>
                  <a:srgbClr val="000000"/>
                </a:solidFill>
                <a:effectLst/>
                <a:latin typeface="Calibri" pitchFamily="34" charset="0"/>
                <a:cs typeface="Calibri" pitchFamily="34" charset="0"/>
              </a:rPr>
              <a:t/>
            </a:r>
            <a:br>
              <a:rPr lang="sl-SI" sz="2000" dirty="0" smtClean="0">
                <a:solidFill>
                  <a:srgbClr val="000000"/>
                </a:solidFill>
                <a:effectLst/>
                <a:latin typeface="Calibri" pitchFamily="34" charset="0"/>
                <a:cs typeface="Calibri" pitchFamily="34" charset="0"/>
              </a:rPr>
            </a:br>
            <a:r>
              <a:rPr lang="sl-SI" sz="2000" dirty="0" smtClean="0">
                <a:solidFill>
                  <a:srgbClr val="000000"/>
                </a:solidFill>
                <a:effectLst/>
                <a:latin typeface="Calibri" pitchFamily="34" charset="0"/>
                <a:cs typeface="Calibri" pitchFamily="34" charset="0"/>
              </a:rPr>
              <a:t>Ronald </a:t>
            </a:r>
            <a:r>
              <a:rPr lang="sl-SI" sz="2000" dirty="0" err="1" smtClean="0">
                <a:solidFill>
                  <a:srgbClr val="000000"/>
                </a:solidFill>
                <a:effectLst/>
                <a:latin typeface="Calibri" pitchFamily="34" charset="0"/>
                <a:cs typeface="Calibri" pitchFamily="34" charset="0"/>
              </a:rPr>
              <a:t>Heiner</a:t>
            </a:r>
            <a:r>
              <a:rPr lang="sl-SI" sz="2000" dirty="0" smtClean="0">
                <a:solidFill>
                  <a:srgbClr val="000000"/>
                </a:solidFill>
                <a:effectLst/>
                <a:latin typeface="Calibri" pitchFamily="34" charset="0"/>
                <a:cs typeface="Calibri" pitchFamily="34" charset="0"/>
              </a:rPr>
              <a:t>: </a:t>
            </a:r>
            <a:r>
              <a:rPr lang="en-US" sz="2000" dirty="0" smtClean="0">
                <a:solidFill>
                  <a:srgbClr val="000000"/>
                </a:solidFill>
                <a:effectLst/>
                <a:latin typeface="Calibri" pitchFamily="34" charset="0"/>
                <a:cs typeface="Calibri" pitchFamily="34" charset="0"/>
              </a:rPr>
              <a:t>theory </a:t>
            </a:r>
            <a:r>
              <a:rPr lang="en-US" sz="2000" dirty="0">
                <a:solidFill>
                  <a:srgbClr val="000000"/>
                </a:solidFill>
                <a:effectLst/>
                <a:latin typeface="Calibri" pitchFamily="34" charset="0"/>
                <a:cs typeface="Calibri" pitchFamily="34" charset="0"/>
              </a:rPr>
              <a:t>of predictable </a:t>
            </a:r>
            <a:r>
              <a:rPr lang="en-US" sz="2000" dirty="0" smtClean="0">
                <a:solidFill>
                  <a:srgbClr val="000000"/>
                </a:solidFill>
                <a:effectLst/>
                <a:latin typeface="Calibri" pitchFamily="34" charset="0"/>
                <a:cs typeface="Calibri" pitchFamily="34" charset="0"/>
              </a:rPr>
              <a:t>behavior</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since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agents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humans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cannot</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optimize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well</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due</a:t>
            </a:r>
            <a:r>
              <a:rPr lang="sl-SI" sz="2000" dirty="0" smtClean="0">
                <a:solidFill>
                  <a:srgbClr val="000000"/>
                </a:solidFill>
                <a:effectLst/>
                <a:latin typeface="Calibri" pitchFamily="34" charset="0"/>
                <a:cs typeface="Calibri" pitchFamily="34" charset="0"/>
              </a:rPr>
              <a:t> to </a:t>
            </a:r>
            <a:r>
              <a:rPr lang="sl-SI" sz="2000" dirty="0" err="1" smtClean="0">
                <a:solidFill>
                  <a:srgbClr val="000000"/>
                </a:solidFill>
                <a:effectLst/>
                <a:latin typeface="Calibri" pitchFamily="34" charset="0"/>
                <a:cs typeface="Calibri" pitchFamily="34" charset="0"/>
              </a:rPr>
              <a:t>lack</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of</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info</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and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cognitive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skills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they</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use</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rules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and</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thus</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their</a:t>
            </a:r>
            <a:r>
              <a:rPr lang="sl-SI" sz="2000" dirty="0" smtClean="0">
                <a:solidFill>
                  <a:srgbClr val="000000"/>
                </a:solidFill>
                <a:effectLst/>
                <a:latin typeface="Calibri" pitchFamily="34" charset="0"/>
                <a:cs typeface="Calibri" pitchFamily="34" charset="0"/>
              </a:rPr>
              <a:t> </a:t>
            </a:r>
            <a:r>
              <a:rPr lang="sl-SI" sz="2000" dirty="0" err="1" smtClean="0">
                <a:solidFill>
                  <a:srgbClr val="000000"/>
                </a:solidFill>
                <a:effectLst/>
                <a:latin typeface="Calibri" pitchFamily="34" charset="0"/>
                <a:cs typeface="Calibri" pitchFamily="34" charset="0"/>
              </a:rPr>
              <a:t>performance</a:t>
            </a:r>
            <a:r>
              <a:rPr lang="sl-SI" sz="2000" dirty="0" smtClean="0">
                <a:solidFill>
                  <a:srgbClr val="000000"/>
                </a:solidFill>
                <a:effectLst/>
                <a:latin typeface="Calibri" pitchFamily="34" charset="0"/>
                <a:cs typeface="Calibri" pitchFamily="34" charset="0"/>
              </a:rPr>
              <a:t> is </a:t>
            </a:r>
            <a:r>
              <a:rPr lang="sl-SI" sz="2000" dirty="0" err="1" smtClean="0">
                <a:solidFill>
                  <a:srgbClr val="000000"/>
                </a:solidFill>
                <a:effectLst/>
                <a:latin typeface="Calibri" pitchFamily="34" charset="0"/>
                <a:cs typeface="Calibri" pitchFamily="34" charset="0"/>
              </a:rPr>
              <a:t>predictable</a:t>
            </a:r>
            <a:endParaRPr lang="en-US" sz="2000" dirty="0">
              <a:solidFill>
                <a:srgbClr val="000000"/>
              </a:solidFill>
              <a:effectLst/>
              <a:latin typeface="Calibri" pitchFamily="34" charset="0"/>
              <a:cs typeface="Calibri" pitchFamily="34" charset="0"/>
            </a:endParaRPr>
          </a:p>
        </p:txBody>
      </p:sp>
      <p:sp>
        <p:nvSpPr>
          <p:cNvPr id="3" name="Footer Placeholder 2"/>
          <p:cNvSpPr>
            <a:spLocks noGrp="1"/>
          </p:cNvSpPr>
          <p:nvPr>
            <p:ph type="ftr" sz="quarter" idx="10"/>
          </p:nvPr>
        </p:nvSpPr>
        <p:spPr/>
        <p:txBody>
          <a:bodyPr/>
          <a:lstStyle/>
          <a:p>
            <a:pPr>
              <a:defRPr/>
            </a:pPr>
            <a:r>
              <a:rPr lang="en-US" smtClean="0">
                <a:solidFill>
                  <a:srgbClr val="FFFFFF"/>
                </a:solidFill>
              </a:rPr>
              <a:t>BI 24.1.2013</a:t>
            </a:r>
            <a:endParaRPr lang="en-US">
              <a:solidFill>
                <a:srgbClr val="FFFFFF"/>
              </a:solidFill>
            </a:endParaRPr>
          </a:p>
        </p:txBody>
      </p:sp>
      <p:sp>
        <p:nvSpPr>
          <p:cNvPr id="5" name="Slide Number Placeholder 4"/>
          <p:cNvSpPr>
            <a:spLocks noGrp="1"/>
          </p:cNvSpPr>
          <p:nvPr>
            <p:ph type="sldNum" sz="quarter" idx="11"/>
          </p:nvPr>
        </p:nvSpPr>
        <p:spPr/>
        <p:txBody>
          <a:bodyPr/>
          <a:lstStyle/>
          <a:p>
            <a:pPr>
              <a:defRPr/>
            </a:pPr>
            <a:fld id="{EBD2CFC5-1BC9-417F-9323-40D5115FFFE8}" type="slidenum">
              <a:rPr lang="en-US" smtClean="0">
                <a:solidFill>
                  <a:srgbClr val="FFFFFF"/>
                </a:solidFill>
              </a:rPr>
              <a:pPr>
                <a:defRPr/>
              </a:pPr>
              <a:t>26</a:t>
            </a:fld>
            <a:endParaRPr lang="en-US">
              <a:solidFill>
                <a:srgbClr val="FFFFFF"/>
              </a:solidFill>
            </a:endParaRPr>
          </a:p>
        </p:txBody>
      </p:sp>
    </p:spTree>
    <p:extLst>
      <p:ext uri="{BB962C8B-B14F-4D97-AF65-F5344CB8AC3E}">
        <p14:creationId xmlns:p14="http://schemas.microsoft.com/office/powerpoint/2010/main" val="252153205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sl-SI" sz="3600" b="1" dirty="0" smtClean="0">
                <a:solidFill>
                  <a:schemeClr val="accent4">
                    <a:lumMod val="10000"/>
                  </a:schemeClr>
                </a:solidFill>
                <a:effectLst>
                  <a:outerShdw blurRad="38100" dist="38100" dir="2700000" algn="tl">
                    <a:srgbClr val="C0C0C0"/>
                  </a:outerShdw>
                </a:effectLst>
                <a:latin typeface="Calibri" pitchFamily="34" charset="0"/>
                <a:cs typeface="Calibri" pitchFamily="34" charset="0"/>
              </a:rPr>
              <a:t>DEMOGRAFIJA - RODNOST</a:t>
            </a:r>
            <a:r>
              <a:rPr lang="en-US" sz="3600" b="1" dirty="0" smtClean="0">
                <a:solidFill>
                  <a:schemeClr val="accent4">
                    <a:lumMod val="10000"/>
                  </a:schemeClr>
                </a:solidFill>
                <a:effectLst>
                  <a:outerShdw blurRad="38100" dist="38100" dir="2700000" algn="tl">
                    <a:srgbClr val="C0C0C0"/>
                  </a:outerShdw>
                </a:effectLst>
                <a:latin typeface="Calibri" pitchFamily="34" charset="0"/>
                <a:cs typeface="Calibri" pitchFamily="34" charset="0"/>
              </a:rPr>
              <a:t> </a:t>
            </a:r>
          </a:p>
        </p:txBody>
      </p:sp>
      <p:sp>
        <p:nvSpPr>
          <p:cNvPr id="1126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smtClean="0">
              <a:solidFill>
                <a:srgbClr val="FFFFFF"/>
              </a:solidFill>
            </a:endParaRPr>
          </a:p>
        </p:txBody>
      </p:sp>
      <p:sp>
        <p:nvSpPr>
          <p:cNvPr id="11268" name="Text Box 4"/>
          <p:cNvSpPr txBox="1">
            <a:spLocks noChangeArrowheads="1"/>
          </p:cNvSpPr>
          <p:nvPr/>
        </p:nvSpPr>
        <p:spPr bwMode="auto">
          <a:xfrm>
            <a:off x="177800" y="1484313"/>
            <a:ext cx="8964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z="3200" smtClean="0">
                <a:solidFill>
                  <a:srgbClr val="000000"/>
                </a:solidFill>
              </a:rPr>
              <a:t> </a:t>
            </a:r>
          </a:p>
        </p:txBody>
      </p:sp>
      <p:sp>
        <p:nvSpPr>
          <p:cNvPr id="2" name="Slide Number Placeholder 1"/>
          <p:cNvSpPr>
            <a:spLocks noGrp="1"/>
          </p:cNvSpPr>
          <p:nvPr>
            <p:ph type="sldNum" sz="quarter" idx="12"/>
          </p:nvPr>
        </p:nvSpPr>
        <p:spPr/>
        <p:txBody>
          <a:bodyPr/>
          <a:lstStyle/>
          <a:p>
            <a:pPr>
              <a:defRPr/>
            </a:pPr>
            <a:fld id="{B667A758-10DE-4B48-8961-A78E9D3F1DEE}" type="slidenum">
              <a:rPr lang="en-US" smtClean="0">
                <a:solidFill>
                  <a:srgbClr val="FFFFFF"/>
                </a:solidFill>
              </a:rPr>
              <a:pPr>
                <a:defRPr/>
              </a:pPr>
              <a:t>27</a:t>
            </a:fld>
            <a:endParaRPr lang="en-US">
              <a:solidFill>
                <a:srgbClr val="FFFFFF"/>
              </a:solidFill>
            </a:endParaRPr>
          </a:p>
        </p:txBody>
      </p:sp>
      <p:sp>
        <p:nvSpPr>
          <p:cNvPr id="4" name="Rectangle 3"/>
          <p:cNvSpPr/>
          <p:nvPr/>
        </p:nvSpPr>
        <p:spPr>
          <a:xfrm>
            <a:off x="1011238" y="1257300"/>
            <a:ext cx="7416800" cy="5601533"/>
          </a:xfrm>
          <a:prstGeom prst="rect">
            <a:avLst/>
          </a:prstGeom>
        </p:spPr>
        <p:txBody>
          <a:bodyPr>
            <a:spAutoFit/>
          </a:bodyPr>
          <a:lstStyle/>
          <a:p>
            <a:pPr algn="just" eaLnBrk="0" fontAlgn="base" hangingPunct="0">
              <a:spcBef>
                <a:spcPct val="0"/>
              </a:spcBef>
              <a:spcAft>
                <a:spcPts val="600"/>
              </a:spcAft>
              <a:defRPr/>
            </a:pPr>
            <a:r>
              <a:rPr lang="en-US" b="1" dirty="0">
                <a:solidFill>
                  <a:srgbClr val="DADADA">
                    <a:lumMod val="10000"/>
                  </a:srgbClr>
                </a:solidFill>
                <a:latin typeface="PalatinoLinotype"/>
                <a:ea typeface="Times New Roman"/>
                <a:cs typeface="PalatinoLinotype"/>
              </a:rPr>
              <a:t>World</a:t>
            </a:r>
            <a:r>
              <a:rPr lang="sl-SI" b="1" dirty="0">
                <a:solidFill>
                  <a:srgbClr val="DADADA">
                    <a:lumMod val="10000"/>
                  </a:srgbClr>
                </a:solidFill>
                <a:latin typeface="PalatinoLinotype"/>
                <a:ea typeface="Times New Roman"/>
                <a:cs typeface="PalatinoLinotype"/>
              </a:rPr>
              <a:t> </a:t>
            </a:r>
            <a:r>
              <a:rPr lang="sl-SI" dirty="0">
                <a:solidFill>
                  <a:srgbClr val="DADADA">
                    <a:lumMod val="10000"/>
                  </a:srgbClr>
                </a:solidFill>
                <a:latin typeface="PalatinoLinotype"/>
                <a:ea typeface="Times New Roman"/>
                <a:cs typeface="PalatinoLinotype"/>
              </a:rPr>
              <a:t>(</a:t>
            </a:r>
            <a:r>
              <a:rPr lang="sl-SI" dirty="0" err="1">
                <a:solidFill>
                  <a:srgbClr val="DADADA">
                    <a:lumMod val="10000"/>
                  </a:srgbClr>
                </a:solidFill>
                <a:latin typeface="PalatinoLinotype"/>
                <a:ea typeface="Times New Roman"/>
                <a:cs typeface="PalatinoLinotype"/>
              </a:rPr>
              <a:t>Pearce</a:t>
            </a:r>
            <a:r>
              <a:rPr lang="sl-SI" dirty="0">
                <a:solidFill>
                  <a:srgbClr val="DADADA">
                    <a:lumMod val="10000"/>
                  </a:srgbClr>
                </a:solidFill>
                <a:latin typeface="PalatinoLinotype"/>
                <a:ea typeface="Times New Roman"/>
                <a:cs typeface="PalatinoLinotype"/>
              </a:rPr>
              <a:t>)</a:t>
            </a:r>
            <a:endParaRPr lang="en-US"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Stable fertility 2.1 (developed) – 2.3 (world)</a:t>
            </a:r>
          </a:p>
          <a:p>
            <a:pPr algn="just" eaLnBrk="0" fontAlgn="base" hangingPunct="0">
              <a:spcBef>
                <a:spcPct val="0"/>
              </a:spcBef>
              <a:spcAft>
                <a:spcPts val="600"/>
              </a:spcAft>
              <a:defRPr/>
            </a:pPr>
            <a:endParaRPr lang="sl-SI" dirty="0" smtClean="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dirty="0" smtClean="0">
                <a:solidFill>
                  <a:srgbClr val="DADADA">
                    <a:lumMod val="10000"/>
                  </a:srgbClr>
                </a:solidFill>
                <a:latin typeface="PalatinoLinotype"/>
                <a:ea typeface="Times New Roman"/>
                <a:cs typeface="PalatinoLinotype"/>
              </a:rPr>
              <a:t>1950 </a:t>
            </a:r>
            <a:r>
              <a:rPr lang="en-US" dirty="0">
                <a:solidFill>
                  <a:srgbClr val="DADADA">
                    <a:lumMod val="10000"/>
                  </a:srgbClr>
                </a:solidFill>
                <a:latin typeface="PalatinoLinotype"/>
                <a:ea typeface="Times New Roman"/>
                <a:cs typeface="PalatinoLinotype"/>
              </a:rPr>
              <a:t>fertility 5 – 6</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1970 3.9</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2000 2.8 </a:t>
            </a:r>
          </a:p>
          <a:p>
            <a:pPr algn="just" eaLnBrk="0" fontAlgn="base" hangingPunct="0">
              <a:spcBef>
                <a:spcPct val="0"/>
              </a:spcBef>
              <a:spcAft>
                <a:spcPts val="600"/>
              </a:spcAft>
              <a:defRPr/>
            </a:pPr>
            <a:r>
              <a:rPr lang="sl-SI" dirty="0">
                <a:solidFill>
                  <a:srgbClr val="DADADA">
                    <a:lumMod val="10000"/>
                  </a:srgbClr>
                </a:solidFill>
                <a:latin typeface="PalatinoLinotype"/>
                <a:ea typeface="Times New Roman"/>
                <a:cs typeface="PalatinoLinotype"/>
              </a:rPr>
              <a:t>2007 </a:t>
            </a:r>
            <a:r>
              <a:rPr lang="en-US" dirty="0">
                <a:solidFill>
                  <a:srgbClr val="DADADA">
                    <a:lumMod val="10000"/>
                  </a:srgbClr>
                </a:solidFill>
                <a:latin typeface="PalatinoLinotype"/>
                <a:ea typeface="Times New Roman"/>
                <a:cs typeface="PalatinoLinotype"/>
              </a:rPr>
              <a:t>2.6 (Pearce)</a:t>
            </a:r>
          </a:p>
          <a:p>
            <a:pPr algn="just" eaLnBrk="0" fontAlgn="base" hangingPunct="0">
              <a:spcBef>
                <a:spcPct val="0"/>
              </a:spcBef>
              <a:spcAft>
                <a:spcPts val="600"/>
              </a:spcAft>
              <a:defRPr/>
            </a:pPr>
            <a:r>
              <a:rPr lang="sl-SI" dirty="0" err="1">
                <a:solidFill>
                  <a:srgbClr val="DADADA">
                    <a:lumMod val="10000"/>
                  </a:srgbClr>
                </a:solidFill>
                <a:latin typeface="PalatinoLinotype"/>
                <a:ea typeface="Times New Roman"/>
                <a:cs typeface="PalatinoLinotype"/>
              </a:rPr>
              <a:t>Now</a:t>
            </a:r>
            <a:r>
              <a:rPr lang="sl-SI" dirty="0">
                <a:solidFill>
                  <a:srgbClr val="DADADA">
                    <a:lumMod val="10000"/>
                  </a:srgbClr>
                </a:solidFill>
                <a:latin typeface="PalatinoLinotype"/>
                <a:ea typeface="Times New Roman"/>
                <a:cs typeface="PalatinoLinotype"/>
              </a:rPr>
              <a:t> </a:t>
            </a:r>
            <a:r>
              <a:rPr lang="en-US" dirty="0">
                <a:solidFill>
                  <a:srgbClr val="DADADA">
                    <a:lumMod val="10000"/>
                  </a:srgbClr>
                </a:solidFill>
                <a:latin typeface="PalatinoLinotype"/>
                <a:ea typeface="Times New Roman"/>
                <a:cs typeface="PalatinoLinotype"/>
              </a:rPr>
              <a:t>2.5 (National Geographic)</a:t>
            </a:r>
          </a:p>
          <a:p>
            <a:pPr algn="just" eaLnBrk="0" fontAlgn="base" hangingPunct="0">
              <a:spcBef>
                <a:spcPct val="0"/>
              </a:spcBef>
              <a:spcAft>
                <a:spcPts val="600"/>
              </a:spcAft>
              <a:defRPr/>
            </a:pPr>
            <a:endParaRPr lang="sl-SI" b="1"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en-US" b="1" dirty="0">
                <a:solidFill>
                  <a:srgbClr val="DADADA">
                    <a:lumMod val="10000"/>
                  </a:srgbClr>
                </a:solidFill>
                <a:latin typeface="PalatinoLinotype"/>
                <a:ea typeface="Times New Roman"/>
                <a:cs typeface="PalatinoLinotype"/>
              </a:rPr>
              <a:t>Brasilia </a:t>
            </a:r>
            <a:r>
              <a:rPr lang="en-US" dirty="0">
                <a:solidFill>
                  <a:srgbClr val="DADADA">
                    <a:lumMod val="10000"/>
                  </a:srgbClr>
                </a:solidFill>
                <a:latin typeface="PalatinoLinotype"/>
                <a:ea typeface="Times New Roman"/>
                <a:cs typeface="PalatinoLinotype"/>
              </a:rPr>
              <a:t>(National Geographic)</a:t>
            </a:r>
          </a:p>
          <a:p>
            <a:pPr algn="just" eaLnBrk="0" fontAlgn="base" hangingPunct="0">
              <a:spcBef>
                <a:spcPct val="0"/>
              </a:spcBef>
              <a:spcAft>
                <a:spcPts val="600"/>
              </a:spcAft>
              <a:defRPr/>
            </a:pPr>
            <a:r>
              <a:rPr lang="en-US" dirty="0">
                <a:solidFill>
                  <a:srgbClr val="DADADA">
                    <a:lumMod val="10000"/>
                  </a:srgbClr>
                </a:solidFill>
                <a:latin typeface="PalatinoLinotype"/>
                <a:ea typeface="Times New Roman"/>
                <a:cs typeface="PalatinoLinotype"/>
              </a:rPr>
              <a:t>1960 1970 1980 1990 2000 2009 </a:t>
            </a:r>
            <a:endParaRPr lang="sl-SI"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sl-SI" dirty="0">
                <a:solidFill>
                  <a:srgbClr val="DADADA">
                    <a:lumMod val="10000"/>
                  </a:srgbClr>
                </a:solidFill>
                <a:latin typeface="PalatinoLinotype"/>
                <a:ea typeface="Times New Roman"/>
                <a:cs typeface="PalatinoLinotype"/>
              </a:rPr>
              <a:t>   6.3    5.8    4.4    2.7    2.4    1.9</a:t>
            </a:r>
            <a:endParaRPr lang="en-US"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r>
              <a:rPr lang="sl-SI" dirty="0" smtClean="0">
                <a:solidFill>
                  <a:srgbClr val="DADADA">
                    <a:lumMod val="10000"/>
                  </a:srgbClr>
                </a:solidFill>
                <a:latin typeface="PalatinoLinotype"/>
                <a:ea typeface="Times New Roman"/>
                <a:cs typeface="PalatinoLinotype"/>
              </a:rPr>
              <a:t>Dva pomembna faktorja: liberalizacija žensk (destrukcija družin), telenovele (seks v mestu)</a:t>
            </a:r>
            <a:endParaRPr lang="en-US"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endParaRPr lang="sl-SI" dirty="0">
              <a:solidFill>
                <a:srgbClr val="DADADA">
                  <a:lumMod val="10000"/>
                </a:srgbClr>
              </a:solidFill>
              <a:latin typeface="PalatinoLinotype"/>
              <a:ea typeface="Times New Roman"/>
              <a:cs typeface="PalatinoLinotype"/>
            </a:endParaRPr>
          </a:p>
          <a:p>
            <a:pPr algn="just" eaLnBrk="0" fontAlgn="base" hangingPunct="0">
              <a:spcBef>
                <a:spcPct val="0"/>
              </a:spcBef>
              <a:spcAft>
                <a:spcPts val="600"/>
              </a:spcAft>
              <a:defRPr/>
            </a:pPr>
            <a:endParaRPr lang="sl-SI" dirty="0">
              <a:solidFill>
                <a:srgbClr val="DADADA">
                  <a:lumMod val="10000"/>
                </a:srgbClr>
              </a:solidFill>
              <a:latin typeface="PalatinoLinotype"/>
              <a:ea typeface="Times New Roman"/>
              <a:cs typeface="PalatinoLinotype"/>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BI 24.1.2013</a:t>
            </a:r>
            <a:endParaRPr lang="en-US">
              <a:solidFill>
                <a:srgbClr val="FFFFFF"/>
              </a:solidFill>
            </a:endParaRPr>
          </a:p>
        </p:txBody>
      </p:sp>
    </p:spTree>
    <p:extLst>
      <p:ext uri="{BB962C8B-B14F-4D97-AF65-F5344CB8AC3E}">
        <p14:creationId xmlns:p14="http://schemas.microsoft.com/office/powerpoint/2010/main" val="293858905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323528" y="260648"/>
            <a:ext cx="6408712" cy="5832648"/>
          </a:xfrm>
        </p:spPr>
        <p:txBody>
          <a:bodyPr/>
          <a:lstStyle/>
          <a:p>
            <a:pPr lvl="0" algn="l"/>
            <a:r>
              <a:rPr lang="sl-SI" sz="3600" dirty="0" smtClean="0">
                <a:solidFill>
                  <a:srgbClr val="000000"/>
                </a:solidFill>
              </a:rPr>
              <a:t/>
            </a:r>
            <a:br>
              <a:rPr lang="sl-SI" sz="3600" dirty="0" smtClean="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sl-SI" sz="3600" dirty="0" smtClean="0">
                <a:solidFill>
                  <a:srgbClr val="000000"/>
                </a:solidFill>
              </a:rPr>
              <a:t/>
            </a:r>
            <a:br>
              <a:rPr lang="sl-SI" sz="3600" dirty="0" smtClean="0">
                <a:solidFill>
                  <a:srgbClr val="000000"/>
                </a:solidFill>
              </a:rPr>
            </a:br>
            <a:r>
              <a:rPr lang="sl-SI" sz="3600" dirty="0">
                <a:solidFill>
                  <a:srgbClr val="000000"/>
                </a:solidFill>
              </a:rPr>
              <a:t/>
            </a:r>
            <a:br>
              <a:rPr lang="sl-SI" sz="3600" dirty="0">
                <a:solidFill>
                  <a:srgbClr val="000000"/>
                </a:solidFill>
              </a:rPr>
            </a:br>
            <a:r>
              <a:rPr lang="en-US" sz="2000" kern="1200" dirty="0">
                <a:solidFill>
                  <a:srgbClr val="000000"/>
                </a:solidFill>
                <a:effectLst/>
                <a:latin typeface="Times New Roman" pitchFamily="18" charset="0"/>
                <a:cs typeface="Times New Roman" pitchFamily="18" charset="0"/>
              </a:rPr>
              <a:t/>
            </a:r>
            <a:br>
              <a:rPr lang="en-US" sz="2000" kern="1200" dirty="0">
                <a:solidFill>
                  <a:srgbClr val="000000"/>
                </a:solidFill>
                <a:effectLst/>
                <a:latin typeface="Times New Roman" pitchFamily="18" charset="0"/>
                <a:cs typeface="Times New Roman" pitchFamily="18" charset="0"/>
              </a:rPr>
            </a:br>
            <a:r>
              <a:rPr lang="en-US" sz="2000" kern="1200" dirty="0">
                <a:solidFill>
                  <a:srgbClr val="000000"/>
                </a:solidFill>
                <a:effectLst/>
                <a:latin typeface="Times New Roman" pitchFamily="18" charset="0"/>
                <a:cs typeface="Times New Roman" pitchFamily="18" charset="0"/>
              </a:rPr>
              <a:t/>
            </a:r>
            <a:br>
              <a:rPr lang="en-US"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r>
            <a:br>
              <a:rPr lang="sl-SI" sz="2000" kern="1200" dirty="0" smtClean="0">
                <a:solidFill>
                  <a:srgbClr val="000000"/>
                </a:solidFill>
                <a:effectLst/>
                <a:latin typeface="Times New Roman" pitchFamily="18" charset="0"/>
                <a:cs typeface="Times New Roman" pitchFamily="18" charset="0"/>
              </a:rPr>
            </a:br>
            <a:r>
              <a:rPr lang="sl-SI" sz="2000" kern="1200" dirty="0" smtClean="0">
                <a:solidFill>
                  <a:srgbClr val="000000"/>
                </a:solidFill>
                <a:effectLst/>
                <a:latin typeface="Times New Roman" pitchFamily="18" charset="0"/>
                <a:cs typeface="Times New Roman" pitchFamily="18" charset="0"/>
              </a:rPr>
              <a:t>      </a:t>
            </a:r>
            <a:r>
              <a:rPr lang="sl-SI" sz="3600" kern="1200" dirty="0" smtClean="0">
                <a:solidFill>
                  <a:srgbClr val="000000"/>
                </a:solidFill>
                <a:effectLst/>
                <a:latin typeface="Calibri" pitchFamily="34" charset="0"/>
                <a:cs typeface="Calibri" pitchFamily="34" charset="0"/>
              </a:rPr>
              <a:t>DEMOGRAFIJA</a:t>
            </a: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sl-SI" sz="2000" kern="1200" dirty="0">
                <a:solidFill>
                  <a:srgbClr val="000000"/>
                </a:solidFill>
                <a:effectLst/>
                <a:latin typeface="Times New Roman" pitchFamily="18" charset="0"/>
                <a:cs typeface="Times New Roman" pitchFamily="18" charset="0"/>
              </a:rPr>
              <a:t/>
            </a:r>
            <a:br>
              <a:rPr lang="sl-SI" sz="2000" kern="1200" dirty="0">
                <a:solidFill>
                  <a:srgbClr val="000000"/>
                </a:solidFill>
                <a:effectLst/>
                <a:latin typeface="Times New Roman" pitchFamily="18" charset="0"/>
                <a:cs typeface="Times New Roman" pitchFamily="18" charset="0"/>
              </a:rPr>
            </a:br>
            <a:r>
              <a:rPr lang="en-US" sz="2000" b="1" kern="1200" dirty="0" smtClean="0">
                <a:solidFill>
                  <a:srgbClr val="000000"/>
                </a:solidFill>
                <a:effectLst/>
                <a:latin typeface="Calibri" pitchFamily="34" charset="0"/>
                <a:cs typeface="Calibri" pitchFamily="34" charset="0"/>
              </a:rPr>
              <a:t>World</a:t>
            </a:r>
            <a:r>
              <a:rPr lang="en-US" sz="2000" kern="1200" dirty="0" smtClean="0">
                <a:solidFill>
                  <a:srgbClr val="000000"/>
                </a:solidFill>
                <a:effectLst/>
                <a:latin typeface="Calibri" pitchFamily="34" charset="0"/>
                <a:cs typeface="Calibri" pitchFamily="34" charset="0"/>
              </a:rPr>
              <a:t>: With fertility 2.5 and falling, growth to 10,</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then ??;  fast growth only in sub-Saharan Africa</a:t>
            </a:r>
            <a:br>
              <a:rPr lang="en-US" sz="2000" kern="1200" dirty="0" smtClean="0">
                <a:solidFill>
                  <a:srgbClr val="000000"/>
                </a:solidFill>
                <a:effectLst/>
                <a:latin typeface="Calibri" pitchFamily="34" charset="0"/>
                <a:cs typeface="Calibri" pitchFamily="34" charset="0"/>
              </a:rPr>
            </a:br>
            <a:r>
              <a:rPr lang="en-US" sz="2000" b="1" kern="1200" dirty="0" smtClean="0">
                <a:solidFill>
                  <a:srgbClr val="000000"/>
                </a:solidFill>
                <a:effectLst/>
                <a:latin typeface="Calibri" pitchFamily="34" charset="0"/>
                <a:cs typeface="Calibri" pitchFamily="34" charset="0"/>
              </a:rPr>
              <a:t>Europe</a:t>
            </a:r>
            <a:r>
              <a:rPr lang="en-US" sz="2000" kern="1200" dirty="0" smtClean="0">
                <a:solidFill>
                  <a:srgbClr val="000000"/>
                </a:solidFill>
                <a:effectLst/>
                <a:latin typeface="Calibri" pitchFamily="34" charset="0"/>
                <a:cs typeface="Calibri" pitchFamily="34" charset="0"/>
              </a:rPr>
              <a:t>: European demographic winter – relations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similar to Slovenia</a:t>
            </a:r>
            <a:r>
              <a:rPr lang="en-US" sz="1600" b="1" kern="1200" dirty="0" smtClean="0">
                <a:solidFill>
                  <a:srgbClr val="000000"/>
                </a:solidFill>
                <a:effectLst/>
                <a:latin typeface="Calibri" pitchFamily="34" charset="0"/>
                <a:cs typeface="Calibri" pitchFamily="34" charset="0"/>
              </a:rPr>
              <a:t> </a:t>
            </a:r>
            <a:br>
              <a:rPr lang="en-US" sz="1600" b="1" kern="1200" dirty="0" smtClean="0">
                <a:solidFill>
                  <a:srgbClr val="000000"/>
                </a:solidFill>
                <a:effectLst/>
                <a:latin typeface="Calibri" pitchFamily="34" charset="0"/>
                <a:cs typeface="Calibri" pitchFamily="34" charset="0"/>
              </a:rPr>
            </a:br>
            <a:r>
              <a:rPr lang="en-US" sz="2000" b="1" kern="1200" dirty="0" err="1" smtClean="0">
                <a:solidFill>
                  <a:srgbClr val="000000"/>
                </a:solidFill>
                <a:effectLst/>
                <a:latin typeface="Calibri" pitchFamily="34" charset="0"/>
                <a:cs typeface="Calibri" pitchFamily="34" charset="0"/>
              </a:rPr>
              <a:t>Slovenia</a:t>
            </a:r>
            <a:r>
              <a:rPr lang="en-US" sz="2000" b="1" kern="1200" dirty="0" smtClean="0">
                <a:solidFill>
                  <a:srgbClr val="000000"/>
                </a:solidFill>
                <a:effectLst/>
                <a:latin typeface="Calibri" pitchFamily="34" charset="0"/>
                <a:cs typeface="Calibri" pitchFamily="34" charset="0"/>
              </a:rPr>
              <a:t>: </a:t>
            </a:r>
            <a:r>
              <a:rPr lang="en-US" sz="2000" kern="1200" dirty="0" smtClean="0">
                <a:solidFill>
                  <a:srgbClr val="000000"/>
                </a:solidFill>
                <a:effectLst/>
                <a:latin typeface="Calibri" pitchFamily="34" charset="0"/>
                <a:cs typeface="Calibri" pitchFamily="34" charset="0"/>
              </a:rPr>
              <a:t>Seemingly no problems in Slovenia due to</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high migration, in reality very low fertility leading</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to extinction of Slovenians</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Predictions: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World populations will grow fast due to time delay – but is close to sustainable fertility</a:t>
            </a:r>
            <a:r>
              <a:rPr lang="sl-SI" sz="2000" kern="1200" dirty="0" smtClean="0">
                <a:solidFill>
                  <a:srgbClr val="000000"/>
                </a:solidFill>
                <a:effectLst/>
                <a:latin typeface="Calibri" pitchFamily="34" charset="0"/>
                <a:cs typeface="Calibri" pitchFamily="34" charset="0"/>
              </a:rPr>
              <a:t/>
            </a:r>
            <a:br>
              <a:rPr lang="sl-SI"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Slovenia: extinction or not depends on our information and will</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Pension reform is urgent and is caused by longer living </a:t>
            </a:r>
            <a:br>
              <a:rPr lang="en-US" sz="2000" kern="1200" dirty="0" smtClean="0">
                <a:solidFill>
                  <a:srgbClr val="000000"/>
                </a:solidFill>
                <a:effectLst/>
                <a:latin typeface="Calibri" pitchFamily="34" charset="0"/>
                <a:cs typeface="Calibri" pitchFamily="34" charset="0"/>
              </a:rPr>
            </a:br>
            <a:r>
              <a:rPr lang="en-US" sz="2000" kern="1200" dirty="0" smtClean="0">
                <a:solidFill>
                  <a:srgbClr val="000000"/>
                </a:solidFill>
                <a:effectLst/>
                <a:latin typeface="Calibri" pitchFamily="34" charset="0"/>
                <a:cs typeface="Calibri" pitchFamily="34" charset="0"/>
              </a:rPr>
              <a:t>+9 hours in 24</a:t>
            </a:r>
            <a:endParaRPr lang="en-US" sz="2400" dirty="0">
              <a:solidFill>
                <a:srgbClr val="000000"/>
              </a:solidFill>
            </a:endParaRPr>
          </a:p>
        </p:txBody>
      </p:sp>
      <p:sp>
        <p:nvSpPr>
          <p:cNvPr id="3" name="Footer Placeholder 2"/>
          <p:cNvSpPr>
            <a:spLocks noGrp="1"/>
          </p:cNvSpPr>
          <p:nvPr>
            <p:ph type="ftr" sz="quarter" idx="10"/>
          </p:nvPr>
        </p:nvSpPr>
        <p:spPr>
          <a:xfrm>
            <a:off x="3995936" y="6249031"/>
            <a:ext cx="2895600" cy="476250"/>
          </a:xfrm>
        </p:spPr>
        <p:txBody>
          <a:bodyPr/>
          <a:lstStyle/>
          <a:p>
            <a:pPr>
              <a:defRPr/>
            </a:pPr>
            <a:r>
              <a:rPr lang="en-US" sz="1200" smtClean="0">
                <a:solidFill>
                  <a:schemeClr val="tx1">
                    <a:lumMod val="65000"/>
                  </a:schemeClr>
                </a:solidFill>
                <a:effectLst/>
                <a:latin typeface="Calibri" pitchFamily="34" charset="0"/>
                <a:cs typeface="Calibri" pitchFamily="34" charset="0"/>
              </a:rPr>
              <a:t>BI 24.1.2013</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BC2C0343-6DBC-4F43-B2C5-E3CBB3E520B3}" type="slidenum">
              <a:rPr lang="en-US" smtClean="0"/>
              <a:pPr>
                <a:defRPr/>
              </a:pPr>
              <a:t>28</a:t>
            </a:fld>
            <a:endParaRPr lang="en-US"/>
          </a:p>
        </p:txBody>
      </p:sp>
      <p:pic>
        <p:nvPicPr>
          <p:cNvPr id="1105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0"/>
            <a:ext cx="328295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599" name="Group 13"/>
          <p:cNvGrpSpPr>
            <a:grpSpLocks/>
          </p:cNvGrpSpPr>
          <p:nvPr/>
        </p:nvGrpSpPr>
        <p:grpSpPr bwMode="auto">
          <a:xfrm>
            <a:off x="6681788" y="4445000"/>
            <a:ext cx="2076450" cy="1943100"/>
            <a:chOff x="41" y="57"/>
            <a:chExt cx="723" cy="503"/>
          </a:xfrm>
        </p:grpSpPr>
        <p:grpSp>
          <p:nvGrpSpPr>
            <p:cNvPr id="110600" name="Group 14"/>
            <p:cNvGrpSpPr>
              <a:grpSpLocks/>
            </p:cNvGrpSpPr>
            <p:nvPr/>
          </p:nvGrpSpPr>
          <p:grpSpPr bwMode="auto">
            <a:xfrm>
              <a:off x="41" y="57"/>
              <a:ext cx="723" cy="503"/>
              <a:chOff x="41" y="57"/>
              <a:chExt cx="723" cy="503"/>
            </a:xfrm>
          </p:grpSpPr>
          <p:graphicFrame>
            <p:nvGraphicFramePr>
              <p:cNvPr id="110603" name="Object 15"/>
              <p:cNvGraphicFramePr>
                <a:graphicFrameLocks noChangeAspect="1"/>
              </p:cNvGraphicFramePr>
              <p:nvPr/>
            </p:nvGraphicFramePr>
            <p:xfrm>
              <a:off x="382" y="57"/>
              <a:ext cx="382" cy="496"/>
            </p:xfrm>
            <a:graphic>
              <a:graphicData uri="http://schemas.openxmlformats.org/presentationml/2006/ole">
                <mc:AlternateContent xmlns:mc="http://schemas.openxmlformats.org/markup-compatibility/2006">
                  <mc:Choice xmlns:v="urn:schemas-microsoft-com:vml" Requires="v">
                    <p:oleObj spid="_x0000_s10388" name="Chart" r:id="rId4" imgW="3638449" imgH="4581457" progId="Excel.Chart.8">
                      <p:embed/>
                    </p:oleObj>
                  </mc:Choice>
                  <mc:Fallback>
                    <p:oleObj name="Chart" r:id="rId4" imgW="3638449" imgH="45814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 y="57"/>
                            <a:ext cx="382" cy="4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604" name="Object 16"/>
              <p:cNvGraphicFramePr>
                <a:graphicFrameLocks noChangeAspect="1"/>
              </p:cNvGraphicFramePr>
              <p:nvPr/>
            </p:nvGraphicFramePr>
            <p:xfrm>
              <a:off x="41" y="65"/>
              <a:ext cx="380" cy="495"/>
            </p:xfrm>
            <a:graphic>
              <a:graphicData uri="http://schemas.openxmlformats.org/presentationml/2006/ole">
                <mc:AlternateContent xmlns:mc="http://schemas.openxmlformats.org/markup-compatibility/2006">
                  <mc:Choice xmlns:v="urn:schemas-microsoft-com:vml" Requires="v">
                    <p:oleObj spid="_x0000_s10389" name="Chart" r:id="rId6" imgW="3619567" imgH="4572000" progId="Excel.Chart.8">
                      <p:embed/>
                    </p:oleObj>
                  </mc:Choice>
                  <mc:Fallback>
                    <p:oleObj name="Chart" r:id="rId6" imgW="3619567" imgH="45720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 y="65"/>
                            <a:ext cx="380" cy="49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605" name="Text Box 17"/>
              <p:cNvSpPr txBox="1">
                <a:spLocks noChangeArrowheads="1"/>
              </p:cNvSpPr>
              <p:nvPr/>
            </p:nvSpPr>
            <p:spPr bwMode="auto">
              <a:xfrm>
                <a:off x="325" y="524"/>
                <a:ext cx="17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endParaRPr lang="sl-SI" dirty="0" smtClean="0">
                  <a:solidFill>
                    <a:srgbClr val="FFFFFF"/>
                  </a:solidFill>
                </a:endParaRPr>
              </a:p>
            </p:txBody>
          </p:sp>
          <p:sp>
            <p:nvSpPr>
              <p:cNvPr id="110606" name="Text Box 18"/>
              <p:cNvSpPr txBox="1">
                <a:spLocks noChangeArrowheads="1"/>
              </p:cNvSpPr>
              <p:nvPr/>
            </p:nvSpPr>
            <p:spPr bwMode="auto">
              <a:xfrm>
                <a:off x="375" y="69"/>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mtClean="0">
                    <a:solidFill>
                      <a:srgbClr val="FFFFFF"/>
                    </a:solidFill>
                  </a:rPr>
                  <a:t>Starost</a:t>
                </a:r>
              </a:p>
            </p:txBody>
          </p:sp>
          <p:sp>
            <p:nvSpPr>
              <p:cNvPr id="110607" name="Text Box 19"/>
              <p:cNvSpPr txBox="1">
                <a:spLocks noChangeArrowheads="1"/>
              </p:cNvSpPr>
              <p:nvPr/>
            </p:nvSpPr>
            <p:spPr bwMode="auto">
              <a:xfrm>
                <a:off x="130" y="123"/>
                <a:ext cx="51" cy="23"/>
              </a:xfrm>
              <a:prstGeom prst="rect">
                <a:avLst/>
              </a:prstGeom>
              <a:solidFill>
                <a:srgbClr val="FFFFFF"/>
              </a:solidFill>
              <a:ln w="9525">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sl-SI" smtClean="0">
                    <a:solidFill>
                      <a:srgbClr val="FFFFFF"/>
                    </a:solidFill>
                  </a:rPr>
                  <a:t>Moški</a:t>
                </a:r>
              </a:p>
            </p:txBody>
          </p:sp>
        </p:grpSp>
        <p:sp>
          <p:nvSpPr>
            <p:cNvPr id="110601" name="Oval 20"/>
            <p:cNvSpPr>
              <a:spLocks noChangeArrowheads="1"/>
            </p:cNvSpPr>
            <p:nvPr/>
          </p:nvSpPr>
          <p:spPr bwMode="auto">
            <a:xfrm>
              <a:off x="426" y="336"/>
              <a:ext cx="237" cy="7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mtClean="0">
                <a:solidFill>
                  <a:srgbClr val="FFFFFF"/>
                </a:solidFill>
              </a:endParaRPr>
            </a:p>
          </p:txBody>
        </p:sp>
        <p:sp>
          <p:nvSpPr>
            <p:cNvPr id="110602" name="Oval 21"/>
            <p:cNvSpPr>
              <a:spLocks noChangeArrowheads="1"/>
            </p:cNvSpPr>
            <p:nvPr/>
          </p:nvSpPr>
          <p:spPr bwMode="auto">
            <a:xfrm>
              <a:off x="174" y="167"/>
              <a:ext cx="480" cy="74"/>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mtClean="0">
                <a:solidFill>
                  <a:srgbClr val="FFFFFF"/>
                </a:solidFill>
              </a:endParaRPr>
            </a:p>
          </p:txBody>
        </p:sp>
      </p:grpSp>
      <p:pic>
        <p:nvPicPr>
          <p:cNvPr id="18" name="Grafikon 32"/>
          <p:cNvPicPr>
            <a:picLocks noChangeArrowheads="1"/>
          </p:cNvPicPr>
          <p:nvPr/>
        </p:nvPicPr>
        <p:blipFill>
          <a:blip r:embed="rId8" cstate="print">
            <a:extLst>
              <a:ext uri="{28A0092B-C50C-407E-A947-70E740481C1C}">
                <a14:useLocalDpi xmlns:a14="http://schemas.microsoft.com/office/drawing/2010/main" val="0"/>
              </a:ext>
            </a:extLst>
          </a:blip>
          <a:srcRect l="-220" t="-6998" r="-7182" b="-4652"/>
          <a:stretch>
            <a:fillRect/>
          </a:stretch>
        </p:blipFill>
        <p:spPr bwMode="auto">
          <a:xfrm>
            <a:off x="6444208" y="2378991"/>
            <a:ext cx="2690732" cy="19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79164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smtClean="0"/>
              <a:t> DEMOGRAFIJA </a:t>
            </a:r>
            <a:endParaRPr lang="sl-SI" b="1" dirty="0"/>
          </a:p>
        </p:txBody>
      </p:sp>
      <p:sp>
        <p:nvSpPr>
          <p:cNvPr id="5" name="PoljeZBesedilom 4"/>
          <p:cNvSpPr txBox="1"/>
          <p:nvPr/>
        </p:nvSpPr>
        <p:spPr>
          <a:xfrm>
            <a:off x="323528" y="1076590"/>
            <a:ext cx="4104456" cy="4339650"/>
          </a:xfrm>
          <a:prstGeom prst="rect">
            <a:avLst/>
          </a:prstGeom>
          <a:noFill/>
        </p:spPr>
        <p:txBody>
          <a:bodyPr wrap="square" rtlCol="0">
            <a:spAutoFit/>
          </a:bodyPr>
          <a:lstStyle/>
          <a:p>
            <a:r>
              <a:rPr lang="sl-SI" sz="2000" dirty="0" smtClean="0">
                <a:latin typeface="Times New Roman" pitchFamily="18" charset="0"/>
                <a:cs typeface="Times New Roman" pitchFamily="18" charset="0"/>
              </a:rPr>
              <a:t>S splošnimi metodami ML in DM</a:t>
            </a:r>
          </a:p>
          <a:p>
            <a:r>
              <a:rPr lang="sl-SI" sz="2000" dirty="0" smtClean="0">
                <a:latin typeface="Times New Roman" pitchFamily="18" charset="0"/>
                <a:cs typeface="Times New Roman" pitchFamily="18" charset="0"/>
              </a:rPr>
              <a:t>Boljše analize kot eksperti (kot šah)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sl-SI" sz="2000" dirty="0" smtClean="0">
                <a:latin typeface="Times New Roman" pitchFamily="18" charset="0"/>
                <a:cs typeface="Times New Roman" pitchFamily="18" charset="0"/>
              </a:rPr>
              <a:t>Praktične posledice: </a:t>
            </a:r>
            <a:endParaRPr lang="en-US" sz="2000" dirty="0" smtClean="0">
              <a:latin typeface="Times New Roman" pitchFamily="18" charset="0"/>
              <a:cs typeface="Times New Roman" pitchFamily="18" charset="0"/>
            </a:endParaRPr>
          </a:p>
          <a:p>
            <a:pPr marL="342900" indent="-342900">
              <a:buFontTx/>
              <a:buChar char="-"/>
            </a:pPr>
            <a:r>
              <a:rPr lang="sl-SI" sz="2000" dirty="0" smtClean="0">
                <a:latin typeface="Times New Roman" pitchFamily="18" charset="0"/>
                <a:cs typeface="Times New Roman" pitchFamily="18" charset="0"/>
              </a:rPr>
              <a:t>Zavedanje problema (izumrtje, finance, šolstvo …)</a:t>
            </a:r>
          </a:p>
          <a:p>
            <a:pPr marL="342900" indent="-342900">
              <a:buFontTx/>
              <a:buChar char="-"/>
            </a:pPr>
            <a:r>
              <a:rPr lang="sl-SI" sz="2000" dirty="0" smtClean="0">
                <a:latin typeface="Times New Roman" pitchFamily="18" charset="0"/>
                <a:cs typeface="Times New Roman" pitchFamily="18" charset="0"/>
              </a:rPr>
              <a:t>Izboljšanje družinskega statusa</a:t>
            </a:r>
            <a:endParaRPr lang="en-US" sz="2000" dirty="0" smtClean="0">
              <a:latin typeface="Times New Roman" pitchFamily="18" charset="0"/>
              <a:cs typeface="Times New Roman" pitchFamily="18" charset="0"/>
            </a:endParaRPr>
          </a:p>
          <a:p>
            <a:pPr marL="342900" indent="-342900">
              <a:buFontTx/>
              <a:buChar char="-"/>
            </a:pPr>
            <a:r>
              <a:rPr lang="sl-SI" sz="2000" dirty="0" smtClean="0">
                <a:latin typeface="Times New Roman" pitchFamily="18" charset="0"/>
                <a:cs typeface="Times New Roman" pitchFamily="18" charset="0"/>
              </a:rPr>
              <a:t>Nujnost pokojninske reforme</a:t>
            </a:r>
            <a:endParaRPr lang="en-US" sz="2000" dirty="0" smtClean="0">
              <a:latin typeface="Times New Roman" pitchFamily="18" charset="0"/>
              <a:cs typeface="Times New Roman" pitchFamily="18" charset="0"/>
            </a:endParaRPr>
          </a:p>
          <a:p>
            <a:pPr marL="342900" indent="-342900">
              <a:buFontTx/>
              <a:buChar char="-"/>
            </a:pPr>
            <a:endParaRPr lang="sl-SI" sz="2000" dirty="0" smtClean="0">
              <a:latin typeface="Times New Roman" pitchFamily="18" charset="0"/>
              <a:cs typeface="Times New Roman" pitchFamily="18" charset="0"/>
            </a:endParaRPr>
          </a:p>
          <a:p>
            <a:endParaRPr lang="sl-SI" sz="2400" dirty="0" smtClean="0"/>
          </a:p>
          <a:p>
            <a:endParaRPr lang="sl-SI" sz="2400" dirty="0" smtClean="0"/>
          </a:p>
          <a:p>
            <a:endParaRPr lang="sl-SI" sz="2400" dirty="0" smtClean="0"/>
          </a:p>
          <a:p>
            <a:endParaRPr lang="sl-SI" sz="2400" dirty="0"/>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29</a:t>
            </a:fld>
            <a:endParaRPr lang="sl-SI"/>
          </a:p>
        </p:txBody>
      </p:sp>
      <p:pic>
        <p:nvPicPr>
          <p:cNvPr id="11267" name="Picture 3" descr="D:\Users\Mezi\Pictures\razmerj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6" y="3898766"/>
            <a:ext cx="3391724" cy="28426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Users\Mezi\Pictures\graf_kakov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777" y="4048914"/>
            <a:ext cx="504825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6266" y="1052736"/>
            <a:ext cx="3747514" cy="255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3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DEFINICIJE INTELIGENCE  </a:t>
            </a:r>
            <a:endParaRPr lang="sl-SI" b="1" dirty="0"/>
          </a:p>
        </p:txBody>
      </p:sp>
      <p:sp>
        <p:nvSpPr>
          <p:cNvPr id="5" name="PoljeZBesedilom 4"/>
          <p:cNvSpPr txBox="1"/>
          <p:nvPr/>
        </p:nvSpPr>
        <p:spPr>
          <a:xfrm>
            <a:off x="611560" y="1268760"/>
            <a:ext cx="8064896" cy="5863144"/>
          </a:xfrm>
          <a:prstGeom prst="rect">
            <a:avLst/>
          </a:prstGeom>
          <a:noFill/>
        </p:spPr>
        <p:txBody>
          <a:bodyPr wrap="square" rtlCol="0">
            <a:spAutoFit/>
          </a:bodyPr>
          <a:lstStyle/>
          <a:p>
            <a:r>
              <a:rPr lang="en-US" sz="2000" b="1" dirty="0"/>
              <a:t>Intelligence</a:t>
            </a:r>
            <a:r>
              <a:rPr lang="en-US" sz="2000" dirty="0"/>
              <a:t> has been defined in different ways, including the abilities for </a:t>
            </a:r>
            <a:r>
              <a:rPr lang="en-US" sz="2000" dirty="0">
                <a:hlinkClick r:id="rId2" tooltip="Abstraction"/>
              </a:rPr>
              <a:t>abstract thought</a:t>
            </a:r>
            <a:r>
              <a:rPr lang="en-US" sz="2000" dirty="0"/>
              <a:t>, </a:t>
            </a:r>
            <a:r>
              <a:rPr lang="en-US" sz="2000" dirty="0">
                <a:hlinkClick r:id="rId3" tooltip="Understanding"/>
              </a:rPr>
              <a:t>understanding</a:t>
            </a:r>
            <a:r>
              <a:rPr lang="en-US" sz="2000" dirty="0"/>
              <a:t>, </a:t>
            </a:r>
            <a:r>
              <a:rPr lang="en-US" sz="2000" dirty="0">
                <a:hlinkClick r:id="rId4" tooltip="Communication"/>
              </a:rPr>
              <a:t>communication</a:t>
            </a:r>
            <a:r>
              <a:rPr lang="en-US" sz="2000" dirty="0"/>
              <a:t>, </a:t>
            </a:r>
            <a:r>
              <a:rPr lang="en-US" sz="2000" dirty="0">
                <a:hlinkClick r:id="rId5" tooltip="Reason"/>
              </a:rPr>
              <a:t>reasoning</a:t>
            </a:r>
            <a:r>
              <a:rPr lang="en-US" sz="2000" dirty="0"/>
              <a:t>, </a:t>
            </a:r>
            <a:r>
              <a:rPr lang="en-US" sz="2000" dirty="0">
                <a:hlinkClick r:id="rId6" tooltip="Learning"/>
              </a:rPr>
              <a:t>learning</a:t>
            </a:r>
            <a:r>
              <a:rPr lang="en-US" sz="2000" dirty="0"/>
              <a:t>, </a:t>
            </a:r>
            <a:r>
              <a:rPr lang="en-US" sz="2000" dirty="0">
                <a:hlinkClick r:id="rId7" tooltip="Plan"/>
              </a:rPr>
              <a:t>planning</a:t>
            </a:r>
            <a:r>
              <a:rPr lang="en-US" sz="2000" dirty="0"/>
              <a:t>, </a:t>
            </a:r>
            <a:r>
              <a:rPr lang="en-US" sz="2000" dirty="0">
                <a:hlinkClick r:id="rId8" tooltip="Emotional intelligence"/>
              </a:rPr>
              <a:t>emotional intelligence</a:t>
            </a:r>
            <a:r>
              <a:rPr lang="en-US" sz="2000" dirty="0"/>
              <a:t> and </a:t>
            </a:r>
            <a:r>
              <a:rPr lang="en-US" sz="2000" dirty="0">
                <a:hlinkClick r:id="rId9" tooltip="Problem solving"/>
              </a:rPr>
              <a:t>problem solving</a:t>
            </a:r>
            <a:r>
              <a:rPr lang="en-US" sz="2000" dirty="0"/>
              <a:t>.</a:t>
            </a:r>
          </a:p>
          <a:p>
            <a:endParaRPr lang="sl-SI" sz="2000" dirty="0" smtClean="0"/>
          </a:p>
          <a:p>
            <a:r>
              <a:rPr lang="en-US" sz="2000" dirty="0" smtClean="0"/>
              <a:t>Intelligence </a:t>
            </a:r>
            <a:r>
              <a:rPr lang="en-US" sz="2000" dirty="0"/>
              <a:t>is most widely studied in humans, but has also been observed in animals and plants. </a:t>
            </a:r>
            <a:endParaRPr lang="sl-SI" sz="2000" dirty="0" smtClean="0"/>
          </a:p>
          <a:p>
            <a:endParaRPr lang="sl-SI" sz="2000" dirty="0">
              <a:hlinkClick r:id="rId10" tooltip="Artificial intelligence"/>
            </a:endParaRPr>
          </a:p>
          <a:p>
            <a:r>
              <a:rPr lang="en-US" sz="2000" dirty="0" smtClean="0">
                <a:hlinkClick r:id="rId10" tooltip="Artificial intelligence"/>
              </a:rPr>
              <a:t>Artificial </a:t>
            </a:r>
            <a:r>
              <a:rPr lang="en-US" sz="2000" dirty="0">
                <a:hlinkClick r:id="rId10" tooltip="Artificial intelligence"/>
              </a:rPr>
              <a:t>intelligence</a:t>
            </a:r>
            <a:r>
              <a:rPr lang="en-US" sz="2000" dirty="0"/>
              <a:t> is the intelligence of machines or the simulation of intelligence in machines.</a:t>
            </a:r>
          </a:p>
          <a:p>
            <a:endParaRPr lang="sl-SI" sz="2000" dirty="0" smtClean="0"/>
          </a:p>
          <a:p>
            <a:r>
              <a:rPr lang="en-US" sz="2000" dirty="0" smtClean="0"/>
              <a:t>Numerous </a:t>
            </a:r>
            <a:r>
              <a:rPr lang="en-US" sz="2000" dirty="0"/>
              <a:t>definitions of and </a:t>
            </a:r>
            <a:r>
              <a:rPr lang="en-US" sz="2000" dirty="0">
                <a:hlinkClick r:id="rId11" tooltip="Hypothesis"/>
              </a:rPr>
              <a:t>hypotheses</a:t>
            </a:r>
            <a:r>
              <a:rPr lang="en-US" sz="2000" dirty="0"/>
              <a:t> about intelligence have been proposed since before the twentieth century, with no consensus reached by scholars.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3</a:t>
            </a:fld>
            <a:endParaRPr lang="sl-SI"/>
          </a:p>
        </p:txBody>
      </p:sp>
    </p:spTree>
    <p:extLst>
      <p:ext uri="{BB962C8B-B14F-4D97-AF65-F5344CB8AC3E}">
        <p14:creationId xmlns:p14="http://schemas.microsoft.com/office/powerpoint/2010/main" val="1833142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 KATEREMU DREVESU ZAUPATI? </a:t>
            </a:r>
            <a:endParaRPr lang="sl-SI" b="1" dirty="0"/>
          </a:p>
        </p:txBody>
      </p:sp>
      <p:sp>
        <p:nvSpPr>
          <p:cNvPr id="5" name="PoljeZBesedilom 4"/>
          <p:cNvSpPr txBox="1"/>
          <p:nvPr/>
        </p:nvSpPr>
        <p:spPr>
          <a:xfrm>
            <a:off x="575555" y="836712"/>
            <a:ext cx="7992888" cy="6124754"/>
          </a:xfrm>
          <a:prstGeom prst="rect">
            <a:avLst/>
          </a:prstGeom>
          <a:noFill/>
        </p:spPr>
        <p:txBody>
          <a:bodyPr wrap="square" rtlCol="0">
            <a:spAutoFit/>
          </a:bodyPr>
          <a:lstStyle/>
          <a:p>
            <a:r>
              <a:rPr lang="en-US" sz="2000" dirty="0" smtClean="0">
                <a:latin typeface="Times New Roman" pitchFamily="18" charset="0"/>
                <a:cs typeface="Times New Roman" pitchFamily="18" charset="0"/>
              </a:rPr>
              <a:t>Given data and the constructed tree, </a:t>
            </a:r>
          </a:p>
          <a:p>
            <a:r>
              <a:rPr lang="en-US" sz="2000" dirty="0" smtClean="0">
                <a:latin typeface="Times New Roman" pitchFamily="18" charset="0"/>
                <a:cs typeface="Times New Roman" pitchFamily="18" charset="0"/>
              </a:rPr>
              <a:t>Can it be trusted? Can it be verified? </a:t>
            </a:r>
          </a:p>
          <a:p>
            <a:r>
              <a:rPr lang="en-US" sz="2000" dirty="0" smtClean="0">
                <a:latin typeface="Times New Roman" pitchFamily="18" charset="0"/>
                <a:cs typeface="Times New Roman" pitchFamily="18" charset="0"/>
              </a:rPr>
              <a:t>Can it be improved?</a:t>
            </a:r>
          </a:p>
          <a:p>
            <a:endParaRPr lang="en-US" sz="2000" dirty="0" smtClean="0">
              <a:latin typeface="Times New Roman" pitchFamily="18" charset="0"/>
              <a:cs typeface="Times New Roman" pitchFamily="18" charset="0"/>
            </a:endParaRPr>
          </a:p>
          <a:p>
            <a:pPr marL="457200" indent="-457200">
              <a:buAutoNum type="arabicPeriod"/>
            </a:pPr>
            <a:r>
              <a:rPr lang="en-US" sz="2000" dirty="0" smtClean="0">
                <a:latin typeface="Times New Roman" pitchFamily="18" charset="0"/>
                <a:cs typeface="Times New Roman" pitchFamily="18" charset="0"/>
              </a:rPr>
              <a:t>Different statistical measures (kappa …)</a:t>
            </a:r>
          </a:p>
          <a:p>
            <a:pPr marL="457200" indent="-457200">
              <a:buAutoNum type="arabicPeriod"/>
            </a:pPr>
            <a:r>
              <a:rPr lang="en-US" sz="2000" dirty="0" smtClean="0">
                <a:latin typeface="Times New Roman" pitchFamily="18" charset="0"/>
                <a:cs typeface="Times New Roman" pitchFamily="18" charset="0"/>
              </a:rPr>
              <a:t>Design trees under different parameters</a:t>
            </a:r>
          </a:p>
          <a:p>
            <a:pPr marL="457200" indent="-457200">
              <a:buAutoNum type="arabicPeriod"/>
            </a:pPr>
            <a:r>
              <a:rPr lang="en-US" sz="2000" dirty="0" smtClean="0">
                <a:latin typeface="Times New Roman" pitchFamily="18" charset="0"/>
                <a:cs typeface="Times New Roman" pitchFamily="18" charset="0"/>
              </a:rPr>
              <a:t>Adapt some algorithmic approach</a:t>
            </a:r>
          </a:p>
          <a:p>
            <a:endParaRPr lang="en-US" sz="2000" dirty="0" smtClean="0">
              <a:latin typeface="Times New Roman" pitchFamily="18" charset="0"/>
              <a:cs typeface="Times New Roman" pitchFamily="18" charset="0"/>
            </a:endParaRPr>
          </a:p>
          <a:p>
            <a:r>
              <a:rPr lang="en-US" sz="1600" b="1" dirty="0" smtClean="0"/>
              <a:t>IMPACT OF HIGH-LEVEL KNOWLEDGE ON ECONOMIC WELFARE THROUGH INTERACTIVE DATA MINING, </a:t>
            </a:r>
            <a:r>
              <a:rPr lang="en-US" sz="1600" b="1" dirty="0" smtClean="0">
                <a:solidFill>
                  <a:srgbClr val="000000"/>
                </a:solidFill>
              </a:rPr>
              <a:t>Applied Artificial Intelligence: An International Journal </a:t>
            </a:r>
          </a:p>
          <a:p>
            <a:r>
              <a:rPr lang="en-US" sz="1600" b="1" dirty="0" smtClean="0">
                <a:solidFill>
                  <a:srgbClr val="AAAAAA"/>
                </a:solidFill>
                <a:hlinkClick r:id="rId2" tooltip="Click to view volume"/>
              </a:rPr>
              <a:t>Volume 25, </a:t>
            </a:r>
            <a:r>
              <a:rPr lang="en-US" sz="1600" b="1" dirty="0" smtClean="0">
                <a:solidFill>
                  <a:srgbClr val="AAAAAA"/>
                </a:solidFill>
                <a:hlinkClick r:id="rId3" tooltip="Click to view issue"/>
              </a:rPr>
              <a:t>Issue 4, </a:t>
            </a:r>
            <a:r>
              <a:rPr lang="en-US" sz="1600" b="1" dirty="0" smtClean="0">
                <a:solidFill>
                  <a:srgbClr val="AAAAAA"/>
                </a:solidFill>
              </a:rPr>
              <a:t>2011, Pages 267 - 291 </a:t>
            </a:r>
          </a:p>
          <a:p>
            <a:r>
              <a:rPr lang="en-US" sz="1600" b="1" dirty="0" smtClean="0"/>
              <a:t>Authors:</a:t>
            </a:r>
            <a:r>
              <a:rPr lang="en-US" sz="1600" dirty="0" smtClean="0"/>
              <a:t> </a:t>
            </a:r>
            <a:r>
              <a:rPr lang="en-US" sz="1600" dirty="0" err="1" smtClean="0"/>
              <a:t>Vedrana</a:t>
            </a:r>
            <a:r>
              <a:rPr lang="en-US" sz="1600" dirty="0" smtClean="0"/>
              <a:t> </a:t>
            </a:r>
            <a:r>
              <a:rPr lang="en-US" sz="1600" dirty="0" err="1" smtClean="0"/>
              <a:t>Vidulin</a:t>
            </a:r>
            <a:r>
              <a:rPr lang="en-US" sz="1600" baseline="30000" dirty="0" err="1" smtClean="0"/>
              <a:t>a</a:t>
            </a:r>
            <a:r>
              <a:rPr lang="en-US" sz="1600" dirty="0" smtClean="0"/>
              <a:t>; </a:t>
            </a:r>
            <a:r>
              <a:rPr lang="en-US" sz="1600" dirty="0" err="1" smtClean="0"/>
              <a:t>Matja</a:t>
            </a:r>
            <a:r>
              <a:rPr lang="en-US" sz="1600" dirty="0" smtClean="0"/>
              <a:t> </a:t>
            </a:r>
            <a:r>
              <a:rPr lang="en-US" sz="1600" dirty="0" err="1" smtClean="0"/>
              <a:t>Gams</a:t>
            </a:r>
            <a:r>
              <a:rPr lang="en-US" sz="1600" baseline="30000" dirty="0" err="1" smtClean="0"/>
              <a:t>a</a:t>
            </a:r>
            <a:r>
              <a:rPr lang="en-US" sz="1600" dirty="0" smtClean="0"/>
              <a:t> </a:t>
            </a:r>
          </a:p>
          <a:p>
            <a:endParaRPr lang="en-US" sz="2400" dirty="0" smtClean="0"/>
          </a:p>
          <a:p>
            <a:r>
              <a:rPr lang="en-US" sz="2400" dirty="0" smtClean="0"/>
              <a:t>Science: funds (comp., pat., </a:t>
            </a:r>
            <a:br>
              <a:rPr lang="en-US" sz="2400" dirty="0" smtClean="0"/>
            </a:br>
            <a:r>
              <a:rPr lang="en-US" sz="2400" dirty="0" smtClean="0"/>
              <a:t>women, technicians, govern.)</a:t>
            </a:r>
          </a:p>
          <a:p>
            <a:r>
              <a:rPr lang="en-US" sz="2400" dirty="0" smtClean="0"/>
              <a:t>Education: mobility and % </a:t>
            </a:r>
            <a:br>
              <a:rPr lang="en-US" sz="2400" dirty="0" smtClean="0"/>
            </a:br>
            <a:r>
              <a:rPr lang="en-US" sz="2400" dirty="0" smtClean="0"/>
              <a:t>of students, several more</a:t>
            </a:r>
          </a:p>
          <a:p>
            <a:endParaRPr lang="en-US" sz="2400" dirty="0" smtClean="0"/>
          </a:p>
          <a:p>
            <a:endParaRPr lang="en-US" sz="2400" dirty="0"/>
          </a:p>
        </p:txBody>
      </p:sp>
      <p:sp>
        <p:nvSpPr>
          <p:cNvPr id="3" name="Footer Placeholder 2"/>
          <p:cNvSpPr>
            <a:spLocks noGrp="1"/>
          </p:cNvSpPr>
          <p:nvPr>
            <p:ph type="ftr" sz="quarter" idx="11"/>
          </p:nvPr>
        </p:nvSpPr>
        <p:spPr/>
        <p:txBody>
          <a:bodyPr/>
          <a:lstStyle/>
          <a:p>
            <a:r>
              <a:rPr lang="sl-SI" smtClean="0"/>
              <a:t>BI 24.1.2013</a:t>
            </a:r>
            <a:endParaRPr lang="sl-SI"/>
          </a:p>
        </p:txBody>
      </p:sp>
      <p:sp>
        <p:nvSpPr>
          <p:cNvPr id="4" name="Slide Number Placeholder 3"/>
          <p:cNvSpPr>
            <a:spLocks noGrp="1"/>
          </p:cNvSpPr>
          <p:nvPr>
            <p:ph type="sldNum" sz="quarter" idx="12"/>
          </p:nvPr>
        </p:nvSpPr>
        <p:spPr/>
        <p:txBody>
          <a:bodyPr/>
          <a:lstStyle/>
          <a:p>
            <a:fld id="{D429F3E1-4728-4D57-9988-2E30C75E5021}" type="slidenum">
              <a:rPr lang="sl-SI" smtClean="0"/>
              <a:pPr/>
              <a:t>30</a:t>
            </a:fld>
            <a:endParaRPr lang="sl-SI"/>
          </a:p>
        </p:txBody>
      </p:sp>
      <p:pic>
        <p:nvPicPr>
          <p:cNvPr id="8" name="Picture 7" descr="HI-EDU-60-Deleted-attribs-graph-NO_OMR and MIDDLE PART"/>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955921"/>
            <a:ext cx="6840760" cy="233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68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320" y="404664"/>
            <a:ext cx="8229600" cy="908720"/>
          </a:xfrm>
        </p:spPr>
        <p:txBody>
          <a:bodyPr>
            <a:normAutofit/>
          </a:bodyPr>
          <a:lstStyle/>
          <a:p>
            <a:r>
              <a:rPr lang="sl-SI" b="1" dirty="0" smtClean="0"/>
              <a:t>DISKUSIJA</a:t>
            </a:r>
            <a:endParaRPr lang="sl-SI" b="1" dirty="0"/>
          </a:p>
        </p:txBody>
      </p:sp>
      <p:sp>
        <p:nvSpPr>
          <p:cNvPr id="7" name="Pravokotnik 6"/>
          <p:cNvSpPr/>
          <p:nvPr/>
        </p:nvSpPr>
        <p:spPr>
          <a:xfrm>
            <a:off x="557958" y="1700808"/>
            <a:ext cx="8325870" cy="369332"/>
          </a:xfrm>
          <a:prstGeom prst="rect">
            <a:avLst/>
          </a:prstGeom>
        </p:spPr>
        <p:txBody>
          <a:bodyPr wrap="square">
            <a:spAutoFit/>
          </a:bodyPr>
          <a:lstStyle/>
          <a:p>
            <a:r>
              <a:rPr lang="sl-SI" dirty="0" smtClean="0"/>
              <a:t> </a:t>
            </a:r>
            <a:endParaRPr lang="sl-SI" dirty="0"/>
          </a:p>
        </p:txBody>
      </p:sp>
      <p:sp>
        <p:nvSpPr>
          <p:cNvPr id="5" name="Footer Placeholder 4"/>
          <p:cNvSpPr>
            <a:spLocks noGrp="1"/>
          </p:cNvSpPr>
          <p:nvPr>
            <p:ph type="ftr" sz="quarter" idx="11"/>
          </p:nvPr>
        </p:nvSpPr>
        <p:spPr/>
        <p:txBody>
          <a:bodyPr/>
          <a:lstStyle/>
          <a:p>
            <a:r>
              <a:rPr lang="sl-SI" smtClean="0"/>
              <a:t>BI 24.1.2013</a:t>
            </a:r>
            <a:endParaRPr lang="sl-SI"/>
          </a:p>
        </p:txBody>
      </p:sp>
      <p:sp>
        <p:nvSpPr>
          <p:cNvPr id="6" name="Slide Number Placeholder 5"/>
          <p:cNvSpPr>
            <a:spLocks noGrp="1"/>
          </p:cNvSpPr>
          <p:nvPr>
            <p:ph type="sldNum" sz="quarter" idx="12"/>
          </p:nvPr>
        </p:nvSpPr>
        <p:spPr/>
        <p:txBody>
          <a:bodyPr/>
          <a:lstStyle/>
          <a:p>
            <a:fld id="{D429F3E1-4728-4D57-9988-2E30C75E5021}" type="slidenum">
              <a:rPr lang="sl-SI" smtClean="0"/>
              <a:pPr/>
              <a:t>31</a:t>
            </a:fld>
            <a:endParaRPr lang="sl-SI"/>
          </a:p>
        </p:txBody>
      </p:sp>
      <p:sp>
        <p:nvSpPr>
          <p:cNvPr id="3" name="TextBox 2"/>
          <p:cNvSpPr txBox="1"/>
          <p:nvPr/>
        </p:nvSpPr>
        <p:spPr>
          <a:xfrm>
            <a:off x="557958" y="1412776"/>
            <a:ext cx="7128792" cy="4524315"/>
          </a:xfrm>
          <a:prstGeom prst="rect">
            <a:avLst/>
          </a:prstGeom>
          <a:noFill/>
        </p:spPr>
        <p:txBody>
          <a:bodyPr wrap="square" rtlCol="0">
            <a:spAutoFit/>
          </a:bodyPr>
          <a:lstStyle/>
          <a:p>
            <a:r>
              <a:rPr lang="sl-SI" sz="3600" dirty="0" smtClean="0"/>
              <a:t>Kaj je inteligenca? </a:t>
            </a:r>
            <a:endParaRPr lang="en-US" sz="3600" dirty="0" smtClean="0"/>
          </a:p>
          <a:p>
            <a:r>
              <a:rPr lang="en-US" sz="3600" dirty="0" smtClean="0"/>
              <a:t> </a:t>
            </a:r>
          </a:p>
          <a:p>
            <a:r>
              <a:rPr lang="sl-SI" sz="3600" dirty="0" smtClean="0"/>
              <a:t>Kaj je znanstveno in kaj ni? </a:t>
            </a:r>
          </a:p>
          <a:p>
            <a:endParaRPr lang="sl-SI" sz="3600" dirty="0" smtClean="0"/>
          </a:p>
          <a:p>
            <a:r>
              <a:rPr lang="sl-SI" sz="3600" dirty="0" smtClean="0"/>
              <a:t>Višji nivo razumevanja</a:t>
            </a:r>
            <a:endParaRPr lang="en-US" sz="3600" dirty="0" smtClean="0"/>
          </a:p>
          <a:p>
            <a:endParaRPr lang="en-US" sz="3600" dirty="0" smtClean="0"/>
          </a:p>
          <a:p>
            <a:r>
              <a:rPr lang="sl-SI" sz="3600" dirty="0" smtClean="0"/>
              <a:t>Znanje in inteligenca omogočata boljše napovedovanje in delovanje </a:t>
            </a:r>
            <a:endParaRPr lang="en-US" dirty="0" smtClean="0"/>
          </a:p>
        </p:txBody>
      </p:sp>
    </p:spTree>
    <p:extLst>
      <p:ext uri="{BB962C8B-B14F-4D97-AF65-F5344CB8AC3E}">
        <p14:creationId xmlns:p14="http://schemas.microsoft.com/office/powerpoint/2010/main" val="3669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DEFINICIJE INTELIGENCE  </a:t>
            </a:r>
            <a:endParaRPr lang="sl-SI" b="1" dirty="0"/>
          </a:p>
        </p:txBody>
      </p:sp>
      <p:sp>
        <p:nvSpPr>
          <p:cNvPr id="5" name="PoljeZBesedilom 4"/>
          <p:cNvSpPr txBox="1"/>
          <p:nvPr/>
        </p:nvSpPr>
        <p:spPr>
          <a:xfrm>
            <a:off x="611560" y="126876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sl-SI" sz="2000" dirty="0" smtClean="0"/>
              <a:t>Ali obstaja univerzalna definicija inteligence? </a:t>
            </a:r>
          </a:p>
          <a:p>
            <a:pPr lvl="0" fontAlgn="base">
              <a:spcBef>
                <a:spcPts val="600"/>
              </a:spcBef>
              <a:spcAft>
                <a:spcPts val="600"/>
              </a:spcAft>
              <a:buClr>
                <a:srgbClr val="5C6D90"/>
              </a:buClr>
            </a:pPr>
            <a:endParaRPr lang="sl-SI" sz="2000" dirty="0"/>
          </a:p>
          <a:p>
            <a:pPr lvl="0" fontAlgn="base">
              <a:spcBef>
                <a:spcPts val="600"/>
              </a:spcBef>
              <a:spcAft>
                <a:spcPts val="600"/>
              </a:spcAft>
              <a:buClr>
                <a:srgbClr val="5C6D90"/>
              </a:buClr>
            </a:pPr>
            <a:r>
              <a:rPr lang="sl-SI" sz="2000" dirty="0" smtClean="0"/>
              <a:t>Naravna inteligenca / ljudje, živali, rastline</a:t>
            </a:r>
          </a:p>
          <a:p>
            <a:pPr lvl="0" fontAlgn="base">
              <a:spcBef>
                <a:spcPts val="600"/>
              </a:spcBef>
              <a:spcAft>
                <a:spcPts val="600"/>
              </a:spcAft>
              <a:buClr>
                <a:srgbClr val="5C6D90"/>
              </a:buClr>
            </a:pPr>
            <a:r>
              <a:rPr lang="sl-SI" sz="2000" dirty="0" smtClean="0"/>
              <a:t>Umetna inteligenca</a:t>
            </a:r>
          </a:p>
          <a:p>
            <a:pPr lvl="0" fontAlgn="base">
              <a:spcBef>
                <a:spcPts val="600"/>
              </a:spcBef>
              <a:spcAft>
                <a:spcPts val="600"/>
              </a:spcAft>
              <a:buClr>
                <a:srgbClr val="5C6D90"/>
              </a:buClr>
            </a:pPr>
            <a:r>
              <a:rPr lang="sl-SI" sz="2000" dirty="0" smtClean="0"/>
              <a:t>Inženirska inteligenca</a:t>
            </a:r>
          </a:p>
          <a:p>
            <a:pPr lvl="0" fontAlgn="base">
              <a:spcBef>
                <a:spcPts val="600"/>
              </a:spcBef>
              <a:spcAft>
                <a:spcPts val="600"/>
              </a:spcAft>
              <a:buClr>
                <a:srgbClr val="5C6D90"/>
              </a:buClr>
            </a:pPr>
            <a:r>
              <a:rPr lang="sl-SI" sz="2000" dirty="0" smtClean="0"/>
              <a:t>Poslovna inteligenca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4</a:t>
            </a:fld>
            <a:endParaRPr lang="sl-SI"/>
          </a:p>
        </p:txBody>
      </p:sp>
      <p:pic>
        <p:nvPicPr>
          <p:cNvPr id="8" name="Picture 2" descr="C:\Users\Mezi\Pictures\imagesCAOIBE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464" y="3068960"/>
            <a:ext cx="3943261" cy="29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10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484784"/>
          </a:xfrm>
        </p:spPr>
        <p:txBody>
          <a:bodyPr>
            <a:normAutofit/>
          </a:bodyPr>
          <a:lstStyle/>
          <a:p>
            <a:r>
              <a:rPr lang="sl-SI" b="1" dirty="0" smtClean="0"/>
              <a:t>DEFINICIJE UMETNE INTELIGENCE  </a:t>
            </a:r>
            <a:endParaRPr lang="sl-SI" b="1" dirty="0"/>
          </a:p>
        </p:txBody>
      </p:sp>
      <p:sp>
        <p:nvSpPr>
          <p:cNvPr id="5" name="PoljeZBesedilom 4"/>
          <p:cNvSpPr txBox="1"/>
          <p:nvPr/>
        </p:nvSpPr>
        <p:spPr>
          <a:xfrm>
            <a:off x="632000" y="1556792"/>
            <a:ext cx="8064896" cy="5555367"/>
          </a:xfrm>
          <a:prstGeom prst="rect">
            <a:avLst/>
          </a:prstGeom>
          <a:noFill/>
        </p:spPr>
        <p:txBody>
          <a:bodyPr wrap="square" rtlCol="0">
            <a:spAutoFit/>
          </a:bodyPr>
          <a:lstStyle/>
          <a:p>
            <a:r>
              <a:rPr lang="sl-SI" sz="2000" dirty="0" err="1" smtClean="0"/>
              <a:t>Wikipedia</a:t>
            </a:r>
            <a:r>
              <a:rPr lang="sl-SI" sz="2000" dirty="0" smtClean="0"/>
              <a:t>: </a:t>
            </a:r>
            <a:r>
              <a:rPr lang="en-US" sz="2000" dirty="0" smtClean="0"/>
              <a:t>Artificial </a:t>
            </a:r>
            <a:r>
              <a:rPr lang="en-US" sz="2000" dirty="0"/>
              <a:t>intelligence (AI) is the </a:t>
            </a:r>
            <a:r>
              <a:rPr lang="en-US" sz="2000" dirty="0">
                <a:hlinkClick r:id="rId2" tooltip="Intelligence"/>
              </a:rPr>
              <a:t>intelligence</a:t>
            </a:r>
            <a:r>
              <a:rPr lang="en-US" sz="2000" dirty="0"/>
              <a:t> of machines and the branch of </a:t>
            </a:r>
            <a:r>
              <a:rPr lang="en-US" sz="2000" dirty="0">
                <a:hlinkClick r:id="rId3" tooltip="Computer science"/>
              </a:rPr>
              <a:t>computer science</a:t>
            </a:r>
            <a:r>
              <a:rPr lang="en-US" sz="2000" dirty="0"/>
              <a:t> that aims to create it. </a:t>
            </a:r>
            <a:endParaRPr lang="sl-SI" sz="2000" dirty="0" smtClean="0"/>
          </a:p>
          <a:p>
            <a:endParaRPr lang="sl-SI" sz="2000" dirty="0"/>
          </a:p>
          <a:p>
            <a:r>
              <a:rPr lang="en-US" sz="2000" dirty="0" smtClean="0"/>
              <a:t>AI </a:t>
            </a:r>
            <a:r>
              <a:rPr lang="en-US" sz="2000" dirty="0"/>
              <a:t>textbooks define the field as "the study and design of intelligent agents"</a:t>
            </a:r>
            <a:r>
              <a:rPr lang="en-US" sz="2000" dirty="0">
                <a:hlinkClick r:id="rId4"/>
              </a:rPr>
              <a:t>[2]</a:t>
            </a:r>
            <a:r>
              <a:rPr lang="en-US" sz="2000" dirty="0"/>
              <a:t> where an </a:t>
            </a:r>
            <a:r>
              <a:rPr lang="en-US" sz="2000" dirty="0">
                <a:hlinkClick r:id="rId5" tooltip="Intelligent agent"/>
              </a:rPr>
              <a:t>intelligent agent</a:t>
            </a:r>
            <a:r>
              <a:rPr lang="en-US" sz="2000" dirty="0"/>
              <a:t> is a system that perceives its environment and takes actions that maximize its chances of success</a:t>
            </a:r>
            <a:r>
              <a:rPr lang="en-US" sz="2000" dirty="0" smtClean="0"/>
              <a:t>.</a:t>
            </a:r>
            <a:endParaRPr lang="sl-SI" sz="2000" dirty="0" smtClean="0"/>
          </a:p>
          <a:p>
            <a:endParaRPr lang="sl-SI" sz="2000" dirty="0">
              <a:hlinkClick r:id="rId4"/>
            </a:endParaRPr>
          </a:p>
          <a:p>
            <a:r>
              <a:rPr lang="en-US" sz="2000" dirty="0" smtClean="0">
                <a:hlinkClick r:id="rId4"/>
              </a:rPr>
              <a:t>[</a:t>
            </a:r>
            <a:r>
              <a:rPr lang="en-US" sz="2000" dirty="0">
                <a:hlinkClick r:id="rId4"/>
              </a:rPr>
              <a:t>3]</a:t>
            </a:r>
            <a:r>
              <a:rPr lang="en-US" sz="2000" dirty="0"/>
              <a:t> </a:t>
            </a:r>
            <a:r>
              <a:rPr lang="en-US" sz="2000" dirty="0">
                <a:hlinkClick r:id="rId6" tooltip="John McCarthy (computer scientist)"/>
              </a:rPr>
              <a:t>John McCarthy</a:t>
            </a:r>
            <a:r>
              <a:rPr lang="en-US" sz="2000" dirty="0"/>
              <a:t>, who coined the term in 1956,</a:t>
            </a:r>
            <a:r>
              <a:rPr lang="en-US" sz="2000" dirty="0">
                <a:hlinkClick r:id="rId4"/>
              </a:rPr>
              <a:t>[4]</a:t>
            </a:r>
            <a:r>
              <a:rPr lang="en-US" sz="2000" dirty="0"/>
              <a:t> defines it as "the science and engineering of making intelligent machines."</a:t>
            </a:r>
            <a:r>
              <a:rPr lang="en-US" sz="2000" dirty="0">
                <a:hlinkClick r:id="rId4"/>
              </a:rPr>
              <a:t>[5</a:t>
            </a:r>
            <a:r>
              <a:rPr lang="en-US" sz="2000" dirty="0" smtClean="0">
                <a:hlinkClick r:id="rId4"/>
              </a:rPr>
              <a:t>]</a:t>
            </a:r>
            <a:r>
              <a:rPr lang="sl-SI" sz="2000" dirty="0" smtClean="0"/>
              <a:t/>
            </a:r>
            <a:br>
              <a:rPr lang="sl-SI" sz="2000" dirty="0" smtClean="0"/>
            </a:br>
            <a:endParaRPr lang="sl-SI" sz="2000" dirty="0" smtClean="0"/>
          </a:p>
          <a:p>
            <a:pPr lvl="0" fontAlgn="base">
              <a:spcBef>
                <a:spcPts val="600"/>
              </a:spcBef>
              <a:spcAft>
                <a:spcPts val="600"/>
              </a:spcAft>
              <a:buClr>
                <a:srgbClr val="5C6D90"/>
              </a:buClr>
            </a:pPr>
            <a:r>
              <a:rPr lang="sl-SI" sz="2000" dirty="0" smtClean="0"/>
              <a:t>(</a:t>
            </a:r>
            <a:r>
              <a:rPr lang="en-US" sz="2000" dirty="0" smtClean="0"/>
              <a:t>Artificial </a:t>
            </a:r>
            <a:r>
              <a:rPr lang="en-US" sz="2000" dirty="0"/>
              <a:t>intelligence has been the subject of breathtaking optimism, has suffered stunning setbacks and is today an essential part of the technology industry, computer science and </a:t>
            </a:r>
            <a:r>
              <a:rPr lang="en-US" sz="2000" dirty="0" smtClean="0"/>
              <a:t>IS</a:t>
            </a:r>
            <a:r>
              <a:rPr lang="sl-SI" sz="2000" dirty="0" smtClean="0"/>
              <a:t>.)</a:t>
            </a:r>
            <a:endParaRPr lang="sl-SI" sz="2000" dirty="0"/>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5</a:t>
            </a:fld>
            <a:endParaRPr lang="sl-SI"/>
          </a:p>
        </p:txBody>
      </p:sp>
    </p:spTree>
    <p:extLst>
      <p:ext uri="{BB962C8B-B14F-4D97-AF65-F5344CB8AC3E}">
        <p14:creationId xmlns:p14="http://schemas.microsoft.com/office/powerpoint/2010/main" val="392032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3"/>
          <p:cNvSpPr txBox="1">
            <a:spLocks noChangeArrowheads="1"/>
          </p:cNvSpPr>
          <p:nvPr/>
        </p:nvSpPr>
        <p:spPr bwMode="auto">
          <a:xfrm>
            <a:off x="1428750" y="1214438"/>
            <a:ext cx="5500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5400" smtClean="0">
                <a:solidFill>
                  <a:srgbClr val="000000"/>
                </a:solidFill>
                <a:latin typeface="Times New Roman" pitchFamily="18" charset="0"/>
              </a:rPr>
              <a:t>ARTIFICIAL INTELLIGENCE</a:t>
            </a:r>
          </a:p>
        </p:txBody>
      </p:sp>
      <p:sp>
        <p:nvSpPr>
          <p:cNvPr id="95236" name="TextBox 4"/>
          <p:cNvSpPr txBox="1">
            <a:spLocks noChangeArrowheads="1"/>
          </p:cNvSpPr>
          <p:nvPr/>
        </p:nvSpPr>
        <p:spPr bwMode="auto">
          <a:xfrm>
            <a:off x="1500188" y="3786188"/>
            <a:ext cx="5500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2800" smtClean="0">
                <a:solidFill>
                  <a:srgbClr val="000000"/>
                </a:solidFill>
                <a:latin typeface="Times New Roman" pitchFamily="18" charset="0"/>
              </a:rPr>
              <a:t>Russell and Norvig </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ARTIFICIAL INTELLIGENCE:</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 A Modern Approach</a:t>
            </a:r>
          </a:p>
        </p:txBody>
      </p:sp>
      <p:sp>
        <p:nvSpPr>
          <p:cNvPr id="2" name="Footer Placeholder 1"/>
          <p:cNvSpPr>
            <a:spLocks noGrp="1"/>
          </p:cNvSpPr>
          <p:nvPr>
            <p:ph type="ftr" sz="quarter" idx="11"/>
          </p:nvPr>
        </p:nvSpPr>
        <p:spPr/>
        <p:txBody>
          <a:bodyPr/>
          <a:lstStyle/>
          <a:p>
            <a:pPr>
              <a:defRPr/>
            </a:pPr>
            <a:r>
              <a:rPr lang="en-GB" smtClean="0"/>
              <a:t>BI 24.1.2013</a:t>
            </a:r>
            <a:endParaRPr lang="en-GB"/>
          </a:p>
        </p:txBody>
      </p:sp>
      <p:sp>
        <p:nvSpPr>
          <p:cNvPr id="3" name="Slide Number Placeholder 2"/>
          <p:cNvSpPr>
            <a:spLocks noGrp="1"/>
          </p:cNvSpPr>
          <p:nvPr>
            <p:ph type="sldNum" sz="quarter" idx="12"/>
          </p:nvPr>
        </p:nvSpPr>
        <p:spPr/>
        <p:txBody>
          <a:bodyPr/>
          <a:lstStyle/>
          <a:p>
            <a:pPr>
              <a:defRPr/>
            </a:pPr>
            <a:fld id="{3152B0DB-479E-4846-BF73-99BA83440023}" type="slidenum">
              <a:rPr lang="en-GB" smtClean="0"/>
              <a:pPr>
                <a:defRPr/>
              </a:pPr>
              <a:t>6</a:t>
            </a:fld>
            <a:endParaRPr lang="en-GB"/>
          </a:p>
        </p:txBody>
      </p:sp>
    </p:spTree>
    <p:extLst>
      <p:ext uri="{BB962C8B-B14F-4D97-AF65-F5344CB8AC3E}">
        <p14:creationId xmlns:p14="http://schemas.microsoft.com/office/powerpoint/2010/main" val="2407785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23850" y="260648"/>
            <a:ext cx="8488363" cy="1440160"/>
          </a:xfrm>
        </p:spPr>
        <p:txBody>
          <a:bodyPr/>
          <a:lstStyle/>
          <a:p>
            <a:pPr eaLnBrk="1" hangingPunct="1"/>
            <a:r>
              <a:rPr lang="sl-SI" dirty="0" smtClean="0">
                <a:latin typeface="Calibri" pitchFamily="34" charset="0"/>
                <a:cs typeface="Calibri" pitchFamily="34" charset="0"/>
              </a:rPr>
              <a:t>DEFINICIJA INTELIGENTNIH SISTEMOV </a:t>
            </a:r>
            <a:endParaRPr lang="en-US" dirty="0" smtClean="0">
              <a:latin typeface="Calibri" pitchFamily="34" charset="0"/>
              <a:cs typeface="Calibri" pitchFamily="34" charset="0"/>
            </a:endParaRPr>
          </a:p>
        </p:txBody>
      </p:sp>
      <p:sp>
        <p:nvSpPr>
          <p:cNvPr id="92163" name="Rectangle 3"/>
          <p:cNvSpPr>
            <a:spLocks noGrp="1" noChangeArrowheads="1"/>
          </p:cNvSpPr>
          <p:nvPr>
            <p:ph type="subTitle" idx="1"/>
          </p:nvPr>
        </p:nvSpPr>
        <p:spPr>
          <a:xfrm>
            <a:off x="755650" y="1989138"/>
            <a:ext cx="6500813" cy="4065587"/>
          </a:xfrm>
        </p:spPr>
        <p:txBody>
          <a:bodyPr/>
          <a:lstStyle/>
          <a:p>
            <a:pPr algn="l" eaLnBrk="1" hangingPunct="1"/>
            <a:r>
              <a:rPr lang="en-US" sz="2400" i="0" kern="1200" dirty="0">
                <a:latin typeface="Calibri" pitchFamily="34" charset="0"/>
                <a:cs typeface="Calibri" pitchFamily="34" charset="0"/>
              </a:rPr>
              <a:t>Intelligent s</a:t>
            </a:r>
            <a:r>
              <a:rPr lang="sl-SI" sz="2400" i="0" kern="1200" dirty="0">
                <a:latin typeface="Calibri" pitchFamily="34" charset="0"/>
                <a:cs typeface="Calibri" pitchFamily="34" charset="0"/>
              </a:rPr>
              <a:t>y</a:t>
            </a:r>
            <a:r>
              <a:rPr lang="en-US" sz="2400" i="0" kern="1200" dirty="0">
                <a:latin typeface="Calibri" pitchFamily="34" charset="0"/>
                <a:cs typeface="Calibri" pitchFamily="34" charset="0"/>
              </a:rPr>
              <a:t>stem is a system that </a:t>
            </a:r>
            <a:r>
              <a:rPr lang="en-US" sz="2400" b="1" i="0" kern="1200" dirty="0">
                <a:latin typeface="Calibri" pitchFamily="34" charset="0"/>
                <a:cs typeface="Calibri" pitchFamily="34" charset="0"/>
              </a:rPr>
              <a:t>learns </a:t>
            </a:r>
            <a:r>
              <a:rPr lang="en-US" sz="2400" i="0" kern="1200" dirty="0">
                <a:latin typeface="Calibri" pitchFamily="34" charset="0"/>
                <a:cs typeface="Calibri" pitchFamily="34" charset="0"/>
              </a:rPr>
              <a:t>during its existence</a:t>
            </a:r>
            <a:r>
              <a:rPr lang="en-US" sz="2400" i="0" kern="1200" dirty="0" smtClean="0">
                <a:latin typeface="Calibri" pitchFamily="34" charset="0"/>
                <a:cs typeface="Calibri" pitchFamily="34" charset="0"/>
              </a:rPr>
              <a:t>.</a:t>
            </a:r>
            <a:r>
              <a:rPr lang="sl-SI" sz="2400" i="0" kern="1200" dirty="0" smtClean="0">
                <a:latin typeface="Calibri" pitchFamily="34" charset="0"/>
                <a:cs typeface="Calibri" pitchFamily="34" charset="0"/>
              </a:rPr>
              <a:t/>
            </a:r>
            <a:br>
              <a:rPr lang="sl-SI" sz="2400" i="0" kern="1200" dirty="0" smtClean="0">
                <a:latin typeface="Calibri" pitchFamily="34" charset="0"/>
                <a:cs typeface="Calibri" pitchFamily="34" charset="0"/>
              </a:rPr>
            </a:br>
            <a:endParaRPr lang="en-US" sz="24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senses its environment and learns, for each situation, which action permits it to reach its objectives. </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a:t>
            </a:r>
            <a:r>
              <a:rPr lang="en-US" sz="2000" b="1" i="0" kern="1200" dirty="0">
                <a:latin typeface="Calibri" pitchFamily="34" charset="0"/>
                <a:cs typeface="Calibri" pitchFamily="34" charset="0"/>
              </a:rPr>
              <a:t>continually</a:t>
            </a:r>
            <a:r>
              <a:rPr lang="en-US" sz="2000" i="0" kern="1200" dirty="0">
                <a:latin typeface="Calibri" pitchFamily="34" charset="0"/>
                <a:cs typeface="Calibri" pitchFamily="34" charset="0"/>
              </a:rPr>
              <a:t> acts, mentally and externally, and by acting reaches its objectives</a:t>
            </a:r>
            <a:r>
              <a:rPr lang="en-US" sz="2000" i="0" kern="1200" dirty="0" smtClean="0">
                <a:latin typeface="Calibri" pitchFamily="34" charset="0"/>
                <a:cs typeface="Calibri" pitchFamily="34" charset="0"/>
              </a:rPr>
              <a:t>.</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To reach its objective it has to select its response. A simple way to select a response is to select one that was favorable in a similar previous situation. </a:t>
            </a:r>
          </a:p>
          <a:p>
            <a:pPr algn="l" eaLnBrk="1" hangingPunct="1"/>
            <a:endParaRPr lang="en-US" sz="2000" i="0" kern="1200" dirty="0">
              <a:latin typeface="Calibri" pitchFamily="34" charset="0"/>
              <a:cs typeface="Calibri" pitchFamily="34" charset="0"/>
            </a:endParaRPr>
          </a:p>
          <a:p>
            <a:pPr algn="l" eaLnBrk="1" hangingPunct="1"/>
            <a:endParaRPr lang="en-US" sz="2000" dirty="0" smtClean="0"/>
          </a:p>
        </p:txBody>
      </p:sp>
      <p:sp>
        <p:nvSpPr>
          <p:cNvPr id="2" name="Footer Placeholder 1"/>
          <p:cNvSpPr>
            <a:spLocks noGrp="1"/>
          </p:cNvSpPr>
          <p:nvPr>
            <p:ph type="ftr" sz="quarter" idx="11"/>
          </p:nvPr>
        </p:nvSpPr>
        <p:spPr/>
        <p:txBody>
          <a:bodyPr/>
          <a:lstStyle/>
          <a:p>
            <a:pPr>
              <a:defRPr/>
            </a:pPr>
            <a:r>
              <a:rPr lang="en-US" smtClean="0"/>
              <a:t>BI 24.1.2013</a:t>
            </a:r>
            <a:endParaRPr lang="en-US"/>
          </a:p>
        </p:txBody>
      </p:sp>
      <p:sp>
        <p:nvSpPr>
          <p:cNvPr id="3" name="Slide Number Placeholder 2"/>
          <p:cNvSpPr>
            <a:spLocks noGrp="1"/>
          </p:cNvSpPr>
          <p:nvPr>
            <p:ph type="sldNum" sz="quarter" idx="12"/>
          </p:nvPr>
        </p:nvSpPr>
        <p:spPr/>
        <p:txBody>
          <a:bodyPr/>
          <a:lstStyle/>
          <a:p>
            <a:pPr>
              <a:defRPr/>
            </a:pPr>
            <a:fld id="{56E8BE26-988B-4C90-B195-B6FB6310BC31}" type="slidenum">
              <a:rPr lang="en-US" smtClean="0"/>
              <a:pPr>
                <a:defRPr/>
              </a:pPr>
              <a:t>7</a:t>
            </a:fld>
            <a:endParaRPr lang="en-US"/>
          </a:p>
        </p:txBody>
      </p:sp>
    </p:spTree>
    <p:extLst>
      <p:ext uri="{BB962C8B-B14F-4D97-AF65-F5344CB8AC3E}">
        <p14:creationId xmlns:p14="http://schemas.microsoft.com/office/powerpoint/2010/main" val="53643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80120"/>
          </a:xfrm>
        </p:spPr>
        <p:txBody>
          <a:bodyPr>
            <a:normAutofit fontScale="90000"/>
          </a:bodyPr>
          <a:lstStyle/>
          <a:p>
            <a:r>
              <a:rPr lang="sl-SI" b="1" dirty="0" smtClean="0"/>
              <a:t>LASTNOSTI INTELIGENTNIH SISTEMOV</a:t>
            </a:r>
            <a:endParaRPr lang="sl-SI" b="1" dirty="0"/>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8</a:t>
            </a:fld>
            <a:endParaRPr lang="sl-SI" dirty="0"/>
          </a:p>
        </p:txBody>
      </p:sp>
      <p:sp>
        <p:nvSpPr>
          <p:cNvPr id="8" name="Rectangle 9"/>
          <p:cNvSpPr>
            <a:spLocks noChangeArrowheads="1"/>
          </p:cNvSpPr>
          <p:nvPr/>
        </p:nvSpPr>
        <p:spPr bwMode="auto">
          <a:xfrm>
            <a:off x="1331640" y="1772816"/>
            <a:ext cx="49291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20000"/>
              </a:spcBef>
              <a:buClr>
                <a:srgbClr val="5C6D90"/>
              </a:buClr>
              <a:buSzPct val="80000"/>
              <a:buFont typeface="Wingdings" pitchFamily="2" charset="2"/>
              <a:buChar char="l"/>
            </a:pPr>
            <a:r>
              <a:rPr lang="sl-SI" sz="3200" dirty="0" smtClean="0">
                <a:solidFill>
                  <a:srgbClr val="484719"/>
                </a:solidFill>
                <a:latin typeface="Arial" charset="0"/>
              </a:rPr>
              <a:t>Učenje</a:t>
            </a:r>
            <a:endParaRPr lang="en-US" sz="3200" dirty="0">
              <a:solidFill>
                <a:srgbClr val="484719"/>
              </a:solidFill>
              <a:latin typeface="Arial" charset="0"/>
            </a:endParaRPr>
          </a:p>
          <a:p>
            <a:pPr marL="342900" indent="-342900" eaLnBrk="1" hangingPunct="1">
              <a:spcBef>
                <a:spcPct val="20000"/>
              </a:spcBef>
              <a:buClr>
                <a:srgbClr val="5C6D90"/>
              </a:buClr>
              <a:buSzPct val="80000"/>
              <a:buFont typeface="Wingdings" pitchFamily="2" charset="2"/>
              <a:buChar char="l"/>
            </a:pPr>
            <a:r>
              <a:rPr lang="sl-SI" sz="3200" dirty="0" smtClean="0">
                <a:solidFill>
                  <a:srgbClr val="484719"/>
                </a:solidFill>
                <a:latin typeface="Arial" charset="0"/>
              </a:rPr>
              <a:t>Fleksibilnost</a:t>
            </a:r>
            <a:endParaRPr lang="en-US" sz="3200" dirty="0">
              <a:solidFill>
                <a:srgbClr val="484719"/>
              </a:solidFill>
              <a:latin typeface="Arial" charset="0"/>
            </a:endParaRPr>
          </a:p>
          <a:p>
            <a:pPr marL="342900" indent="-342900" eaLnBrk="1" hangingPunct="1">
              <a:spcBef>
                <a:spcPct val="20000"/>
              </a:spcBef>
              <a:buClr>
                <a:srgbClr val="5C6D90"/>
              </a:buClr>
              <a:buSzPct val="80000"/>
              <a:buFont typeface="Wingdings" pitchFamily="2" charset="2"/>
              <a:buChar char="l"/>
            </a:pPr>
            <a:r>
              <a:rPr lang="sl-SI" sz="3200" dirty="0" smtClean="0">
                <a:solidFill>
                  <a:srgbClr val="484719"/>
                </a:solidFill>
                <a:latin typeface="Arial" charset="0"/>
              </a:rPr>
              <a:t>Prilagajanje</a:t>
            </a:r>
            <a:endParaRPr lang="en-US" sz="3200" dirty="0">
              <a:solidFill>
                <a:srgbClr val="484719"/>
              </a:solidFill>
              <a:latin typeface="Arial" charset="0"/>
            </a:endParaRPr>
          </a:p>
          <a:p>
            <a:pPr marL="342900" indent="-342900" eaLnBrk="1" hangingPunct="1">
              <a:spcBef>
                <a:spcPct val="20000"/>
              </a:spcBef>
              <a:buClr>
                <a:srgbClr val="5C6D90"/>
              </a:buClr>
              <a:buSzPct val="80000"/>
              <a:buFont typeface="Wingdings" pitchFamily="2" charset="2"/>
              <a:buChar char="l"/>
            </a:pPr>
            <a:r>
              <a:rPr lang="sl-SI" sz="3200" dirty="0" smtClean="0">
                <a:solidFill>
                  <a:srgbClr val="484719"/>
                </a:solidFill>
                <a:latin typeface="Arial" charset="0"/>
              </a:rPr>
              <a:t>Razlaga</a:t>
            </a:r>
            <a:endParaRPr lang="en-US" sz="3200" dirty="0">
              <a:solidFill>
                <a:srgbClr val="484719"/>
              </a:solidFill>
              <a:latin typeface="Arial" charset="0"/>
            </a:endParaRPr>
          </a:p>
          <a:p>
            <a:pPr marL="342900" indent="-342900" eaLnBrk="1" hangingPunct="1">
              <a:spcBef>
                <a:spcPct val="20000"/>
              </a:spcBef>
              <a:buClr>
                <a:srgbClr val="5C6D90"/>
              </a:buClr>
              <a:buSzPct val="80000"/>
              <a:buFont typeface="Wingdings" pitchFamily="2" charset="2"/>
              <a:buChar char="l"/>
            </a:pPr>
            <a:r>
              <a:rPr lang="sl-SI" sz="3200" dirty="0" smtClean="0">
                <a:solidFill>
                  <a:srgbClr val="484719"/>
                </a:solidFill>
                <a:latin typeface="Arial" charset="0"/>
              </a:rPr>
              <a:t>Odkritje</a:t>
            </a:r>
            <a:endParaRPr lang="en-US" sz="3200" dirty="0">
              <a:solidFill>
                <a:srgbClr val="484719"/>
              </a:solidFill>
              <a:latin typeface="Arial" charset="0"/>
            </a:endParaRPr>
          </a:p>
          <a:p>
            <a:pPr eaLnBrk="1" hangingPunct="1">
              <a:spcBef>
                <a:spcPct val="20000"/>
              </a:spcBef>
              <a:buClr>
                <a:srgbClr val="5C6D90"/>
              </a:buClr>
              <a:buSzPct val="80000"/>
            </a:pPr>
            <a:endParaRPr lang="en-US" sz="3200" b="1" dirty="0">
              <a:solidFill>
                <a:srgbClr val="484719"/>
              </a:solidFill>
              <a:latin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08703"/>
            <a:ext cx="3395761" cy="25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79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DEFINICIJE INTELIGENCE</a:t>
            </a:r>
            <a:endParaRPr lang="sl-SI" b="1" dirty="0"/>
          </a:p>
        </p:txBody>
      </p:sp>
      <p:sp>
        <p:nvSpPr>
          <p:cNvPr id="5" name="PoljeZBesedilom 4"/>
          <p:cNvSpPr txBox="1"/>
          <p:nvPr/>
        </p:nvSpPr>
        <p:spPr>
          <a:xfrm>
            <a:off x="755576" y="829161"/>
            <a:ext cx="8064896" cy="5863144"/>
          </a:xfrm>
          <a:prstGeom prst="rect">
            <a:avLst/>
          </a:prstGeom>
          <a:noFill/>
        </p:spPr>
        <p:txBody>
          <a:bodyPr wrap="square" rtlCol="0">
            <a:spAutoFit/>
          </a:bodyPr>
          <a:lstStyle/>
          <a:p>
            <a:pPr lvl="0" fontAlgn="base">
              <a:spcBef>
                <a:spcPct val="20000"/>
              </a:spcBef>
              <a:spcAft>
                <a:spcPct val="0"/>
              </a:spcAft>
              <a:buClr>
                <a:srgbClr val="5C6D90"/>
              </a:buClr>
            </a:pPr>
            <a:r>
              <a:rPr lang="en-US" sz="2000" b="1" kern="0" dirty="0" smtClean="0">
                <a:solidFill>
                  <a:srgbClr val="2D2525"/>
                </a:solidFill>
                <a:latin typeface="Times New Roman"/>
              </a:rPr>
              <a:t>Definition: An intelligent entity is capable of learning. </a:t>
            </a:r>
            <a:br>
              <a:rPr lang="en-US" sz="2000" b="1" kern="0" dirty="0" smtClean="0">
                <a:solidFill>
                  <a:srgbClr val="2D2525"/>
                </a:solidFill>
                <a:latin typeface="Times New Roman"/>
              </a:rPr>
            </a:br>
            <a:r>
              <a:rPr lang="en-US" sz="2000" kern="0" dirty="0" smtClean="0">
                <a:solidFill>
                  <a:srgbClr val="2D2525"/>
                </a:solidFill>
                <a:latin typeface="Times New Roman"/>
              </a:rPr>
              <a:t>What learns is intelligent.</a:t>
            </a:r>
          </a:p>
          <a:p>
            <a:pPr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entity is an intelligent system.</a:t>
            </a:r>
          </a:p>
          <a:p>
            <a:pPr indent="-342900" fontAlgn="base">
              <a:spcBef>
                <a:spcPts val="600"/>
              </a:spcBef>
              <a:spcAft>
                <a:spcPts val="600"/>
              </a:spcAft>
              <a:buClr>
                <a:srgbClr val="5C6D90"/>
              </a:buClr>
              <a:buSzPct val="65000"/>
            </a:pPr>
            <a:endParaRPr lang="en-US" sz="2000" b="1" kern="0" dirty="0" smtClean="0">
              <a:solidFill>
                <a:srgbClr val="2D2525"/>
              </a:solidFill>
              <a:latin typeface="Times New Roman"/>
            </a:endParaRPr>
          </a:p>
          <a:p>
            <a:pPr indent="-342900" fontAlgn="base">
              <a:spcBef>
                <a:spcPts val="600"/>
              </a:spcBef>
              <a:spcAft>
                <a:spcPts val="600"/>
              </a:spcAft>
              <a:buClr>
                <a:srgbClr val="5C6D90"/>
              </a:buClr>
              <a:buSzPct val="65000"/>
            </a:pPr>
            <a:r>
              <a:rPr lang="en-US" sz="2000" b="1" kern="0" dirty="0" smtClean="0">
                <a:solidFill>
                  <a:srgbClr val="2D2525"/>
                </a:solidFill>
                <a:latin typeface="Times New Roman"/>
              </a:rPr>
              <a:t>Engineering definition: </a:t>
            </a:r>
            <a:r>
              <a:rPr lang="en-US" sz="2000" kern="0" dirty="0" smtClean="0">
                <a:solidFill>
                  <a:srgbClr val="2D2525"/>
                </a:solidFill>
                <a:latin typeface="Times New Roman"/>
              </a:rPr>
              <a:t>More </a:t>
            </a:r>
            <a:br>
              <a:rPr lang="en-US" sz="2000" kern="0" dirty="0" smtClean="0">
                <a:solidFill>
                  <a:srgbClr val="2D2525"/>
                </a:solidFill>
                <a:latin typeface="Times New Roman"/>
              </a:rPr>
            </a:br>
            <a:r>
              <a:rPr lang="en-US" sz="2000" kern="0" dirty="0" smtClean="0">
                <a:solidFill>
                  <a:srgbClr val="2D2525"/>
                </a:solidFill>
                <a:latin typeface="Times New Roman"/>
              </a:rPr>
              <a:t>advanced than current classical </a:t>
            </a:r>
            <a:br>
              <a:rPr lang="en-US" sz="2000" kern="0" dirty="0" smtClean="0">
                <a:solidFill>
                  <a:srgbClr val="2D2525"/>
                </a:solidFill>
                <a:latin typeface="Times New Roman"/>
              </a:rPr>
            </a:br>
            <a:r>
              <a:rPr lang="en-US" sz="2000" kern="0" dirty="0" smtClean="0">
                <a:solidFill>
                  <a:srgbClr val="2D2525"/>
                </a:solidFill>
                <a:latin typeface="Times New Roman"/>
              </a:rPr>
              <a:t>solutions (may not learn).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According to Wikipedia: </a:t>
            </a:r>
            <a:br>
              <a:rPr lang="en-US" sz="2000" kern="0" dirty="0" smtClean="0">
                <a:solidFill>
                  <a:srgbClr val="2D2525"/>
                </a:solidFill>
                <a:latin typeface="Times New Roman"/>
              </a:rPr>
            </a:br>
            <a:r>
              <a:rPr lang="en-US" sz="2000" kern="0" dirty="0" smtClean="0">
                <a:solidFill>
                  <a:srgbClr val="2D2525"/>
                </a:solidFill>
                <a:latin typeface="Times New Roman"/>
              </a:rPr>
              <a:t>A thermostat is an intelligent agent.</a:t>
            </a: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Our definition: an intelligent agent </a:t>
            </a:r>
            <a:br>
              <a:rPr lang="en-US" sz="2000" kern="0" dirty="0" smtClean="0">
                <a:solidFill>
                  <a:srgbClr val="2D2525"/>
                </a:solidFill>
                <a:latin typeface="Times New Roman"/>
              </a:rPr>
            </a:br>
            <a:r>
              <a:rPr lang="en-US" sz="2000" kern="0" dirty="0" smtClean="0">
                <a:solidFill>
                  <a:srgbClr val="2D2525"/>
                </a:solidFill>
                <a:latin typeface="Times New Roman"/>
              </a:rPr>
              <a:t>learns.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agent without learning is just an agent.</a:t>
            </a:r>
            <a:br>
              <a:rPr lang="en-US" sz="2000" kern="0" dirty="0" smtClean="0">
                <a:solidFill>
                  <a:srgbClr val="2D2525"/>
                </a:solidFill>
                <a:latin typeface="Times New Roman"/>
              </a:rPr>
            </a:br>
            <a:endParaRPr lang="en-US" sz="2000"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BI 24.1.2013</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9</a:t>
            </a:fld>
            <a:endParaRPr lang="sl-SI" dirty="0"/>
          </a:p>
        </p:txBody>
      </p:sp>
      <p:pic>
        <p:nvPicPr>
          <p:cNvPr id="4098" name="Picture 2" descr="C:\Users\Mezi\Pictures\IntelligentAgent-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937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zi\Pictures\Roomba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7" y="4354499"/>
            <a:ext cx="2694489" cy="24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0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1" lang="en-US" sz="3200" b="1"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amboo">
  <a:themeElements>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Japanese Waves">
  <a:themeElements>
    <a:clrScheme name="">
      <a:dk1>
        <a:srgbClr val="2D2525"/>
      </a:dk1>
      <a:lt1>
        <a:srgbClr val="EBF7FD"/>
      </a:lt1>
      <a:dk2>
        <a:srgbClr val="061C62"/>
      </a:dk2>
      <a:lt2>
        <a:srgbClr val="484719"/>
      </a:lt2>
      <a:accent1>
        <a:srgbClr val="D8D688"/>
      </a:accent1>
      <a:accent2>
        <a:srgbClr val="5C6D90"/>
      </a:accent2>
      <a:accent3>
        <a:srgbClr val="F3FAFE"/>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8482</TotalTime>
  <Words>1193</Words>
  <Application>Microsoft Office PowerPoint</Application>
  <PresentationFormat>On-screen Show (4:3)</PresentationFormat>
  <Paragraphs>266</Paragraphs>
  <Slides>31</Slides>
  <Notes>1</Notes>
  <HiddenSlides>0</HiddenSlides>
  <MMClips>0</MMClips>
  <ScaleCrop>false</ScaleCrop>
  <HeadingPairs>
    <vt:vector size="6" baseType="variant">
      <vt:variant>
        <vt:lpstr>Theme</vt:lpstr>
      </vt:variant>
      <vt:variant>
        <vt:i4>14</vt:i4>
      </vt:variant>
      <vt:variant>
        <vt:lpstr>Embedded OLE Servers</vt:lpstr>
      </vt:variant>
      <vt:variant>
        <vt:i4>2</vt:i4>
      </vt:variant>
      <vt:variant>
        <vt:lpstr>Slide Titles</vt:lpstr>
      </vt:variant>
      <vt:variant>
        <vt:i4>31</vt:i4>
      </vt:variant>
    </vt:vector>
  </HeadingPairs>
  <TitlesOfParts>
    <vt:vector size="47" baseType="lpstr">
      <vt:lpstr>Officeova tema</vt:lpstr>
      <vt:lpstr>Ocean</vt:lpstr>
      <vt:lpstr>Default Design</vt:lpstr>
      <vt:lpstr>4_Officeova tema</vt:lpstr>
      <vt:lpstr>DS_Beamermaster_white</vt:lpstr>
      <vt:lpstr>1_DS_Beamermaster_white</vt:lpstr>
      <vt:lpstr>2_DS_Beamermaster_white</vt:lpstr>
      <vt:lpstr>3_Bamboo</vt:lpstr>
      <vt:lpstr>Japanese Waves</vt:lpstr>
      <vt:lpstr>1_Ocean</vt:lpstr>
      <vt:lpstr>2_Ocean</vt:lpstr>
      <vt:lpstr>1_Officeova tema</vt:lpstr>
      <vt:lpstr>3_Ocean</vt:lpstr>
      <vt:lpstr>1_Default Design</vt:lpstr>
      <vt:lpstr>CorelDRAW</vt:lpstr>
      <vt:lpstr>Chart</vt:lpstr>
      <vt:lpstr>POSLOVNA INTELIGENCA  + INTELIGENCA </vt:lpstr>
      <vt:lpstr> ZDRUŽENJA  </vt:lpstr>
      <vt:lpstr>DEFINICIJE INTELIGENCE  </vt:lpstr>
      <vt:lpstr>DEFINICIJE INTELIGENCE  </vt:lpstr>
      <vt:lpstr>DEFINICIJE UMETNE INTELIGENCE  </vt:lpstr>
      <vt:lpstr>PowerPoint Presentation</vt:lpstr>
      <vt:lpstr>DEFINICIJA INTELIGENTNIH SISTEMOV </vt:lpstr>
      <vt:lpstr>LASTNOSTI INTELIGENTNIH SISTEMOV</vt:lpstr>
      <vt:lpstr>DEFINICIJE INTELIGENCE</vt:lpstr>
      <vt:lpstr>NARAVNA INTELIGENCA </vt:lpstr>
      <vt:lpstr>PowerPoint Presentation</vt:lpstr>
      <vt:lpstr>„MALI LJUDJE“ </vt:lpstr>
      <vt:lpstr>TRENDI RAČUNALNIKOV </vt:lpstr>
      <vt:lpstr>PowerPoint Presentation</vt:lpstr>
      <vt:lpstr>ČLOVEŠKE IN RAČUNALNIŠKE SPOSOBNOSTI   </vt:lpstr>
      <vt:lpstr>d</vt:lpstr>
      <vt:lpstr>PowerPoint Presentation</vt:lpstr>
      <vt:lpstr>ČLOVEŠKA INTELIGENCA IN RAČUNALNIŠKA  </vt:lpstr>
      <vt:lpstr>NEURON  </vt:lpstr>
      <vt:lpstr>ČLOVEŠKE IN RAČUNALNIŠKE SPOSOBNOSTI   </vt:lpstr>
      <vt:lpstr>                      ČLOVEŠKA INTELIGENCA  </vt:lpstr>
      <vt:lpstr>ČLOVEŠKA INTELIGENCA  </vt:lpstr>
      <vt:lpstr> </vt:lpstr>
      <vt:lpstr> </vt:lpstr>
      <vt:lpstr>               LAHKO NAPOVEMO  PRIHODNOST?   Konec poceni nafte  –  bo draga zelo ali precej.  Cena nafte slabo vpliva na razvoj človeške civilizacije. Iskanje nadomestkov poveča ceno hrane.  Praktične posledice: Kakšno ogrevanje osebno, kakšno v državi, kakšno izolacijo … Ločevanje odpadkov, sončno ogrevanje v Ljubljani pozimi?  Kako bi še uporabili inteligenco za izboljšanje življenja (stroški …)?</vt:lpstr>
      <vt:lpstr>               LAHKO NAPOVEMO  PRIHODNOST?  Robert Merton, Social Theory and Social Structure, self fulfilling prophecy, banka Millingville, 1949,  (Merton  system:  inteligentni sistem: tandem človek-računalnik)  Peter F. Drucker: The best way to predict is to predict the future is to make it.  Najbolj uspešen način napovedovanja prihodnosti je, da jo narediš.  Herbert A. Simon: Bounded rationality: agents have limited knowledge (information and cognitive) to optimize their expected benefits; behavioral economics; Nobel Prize for decision making in economy, Turing award for AI  Ronald Heiner: theory of predictable behavior: since agents (humans) cannot optimize well due to lack of info and cognitive skills, they use rules and thus their performance is predictable</vt:lpstr>
      <vt:lpstr>DEMOGRAFIJA - RODNOST </vt:lpstr>
      <vt:lpstr>                        DEMOGRAFIJA  World: With fertility 2.5 and falling, growth to 10,  then ??;  fast growth only in sub-Saharan Africa Europe: European demographic winter – relations  similar to Slovenia  Slovenia: Seemingly no problems in Slovenia due to  high migration, in reality very low fertility leading  to extinction of Slovenians  Predictions:  World populations will grow fast due to time delay – but is close to sustainable fertility  Slovenia: extinction or not depends on our information and will Pension reform is urgent and is caused by longer living  +9 hours in 24</vt:lpstr>
      <vt:lpstr> DEMOGRAFIJA </vt:lpstr>
      <vt:lpstr> KATEREMU DREVESU ZAUPATI? </vt:lpstr>
      <vt:lpstr>DISKUSIJA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SVIZBOOK</dc:title>
  <dc:creator>Jana Krivec</dc:creator>
  <cp:lastModifiedBy>Mezi</cp:lastModifiedBy>
  <cp:revision>194</cp:revision>
  <dcterms:created xsi:type="dcterms:W3CDTF">2011-03-14T11:19:28Z</dcterms:created>
  <dcterms:modified xsi:type="dcterms:W3CDTF">2013-01-21T22:10:21Z</dcterms:modified>
</cp:coreProperties>
</file>